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  <p:sldMasterId id="2147483736" r:id="rId2"/>
  </p:sldMasterIdLst>
  <p:notesMasterIdLst>
    <p:notesMasterId r:id="rId7"/>
  </p:notesMasterIdLst>
  <p:sldIdLst>
    <p:sldId id="386" r:id="rId3"/>
    <p:sldId id="383" r:id="rId4"/>
    <p:sldId id="384" r:id="rId5"/>
    <p:sldId id="385" r:id="rId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4CFDAAF-F3FD-4A52-B768-6CE25BB77845}">
          <p14:sldIdLst>
            <p14:sldId id="386"/>
            <p14:sldId id="383"/>
            <p14:sldId id="384"/>
            <p14:sldId id="38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543E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36661" autoAdjust="0"/>
  </p:normalViewPr>
  <p:slideViewPr>
    <p:cSldViewPr>
      <p:cViewPr>
        <p:scale>
          <a:sx n="87" d="100"/>
          <a:sy n="87" d="100"/>
        </p:scale>
        <p:origin x="-1470" y="-192"/>
      </p:cViewPr>
      <p:guideLst>
        <p:guide orient="horz" pos="845"/>
        <p:guide pos="3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7E1F8C-F7B7-4338-8723-297A93C34AD7}" type="doc">
      <dgm:prSet loTypeId="urn:microsoft.com/office/officeart/2005/8/layout/target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BE6232-D655-4175-9C7D-84089E2A10F6}">
      <dgm:prSet phldrT="[Текст]" custT="1"/>
      <dgm:spPr/>
      <dgm:t>
        <a:bodyPr/>
        <a:lstStyle/>
        <a:p>
          <a:pPr algn="l"/>
          <a:r>
            <a:rPr lang="ru-RU" sz="2800" dirty="0" smtClean="0"/>
            <a:t>1. Нормативные документы</a:t>
          </a:r>
          <a:endParaRPr lang="ru-RU" sz="2800" dirty="0"/>
        </a:p>
      </dgm:t>
    </dgm:pt>
    <dgm:pt modelId="{BD85AA79-8930-477A-93D9-22E30844E507}" type="parTrans" cxnId="{E00D6E3D-4948-4B51-A875-E7A0DEB8CC33}">
      <dgm:prSet/>
      <dgm:spPr/>
      <dgm:t>
        <a:bodyPr/>
        <a:lstStyle/>
        <a:p>
          <a:endParaRPr lang="ru-RU"/>
        </a:p>
      </dgm:t>
    </dgm:pt>
    <dgm:pt modelId="{083E35E9-5ADC-4BED-8875-6D328E0FBFC0}" type="sibTrans" cxnId="{E00D6E3D-4948-4B51-A875-E7A0DEB8CC33}">
      <dgm:prSet/>
      <dgm:spPr/>
      <dgm:t>
        <a:bodyPr/>
        <a:lstStyle/>
        <a:p>
          <a:endParaRPr lang="ru-RU"/>
        </a:p>
      </dgm:t>
    </dgm:pt>
    <dgm:pt modelId="{81743ADE-2AC5-412F-A0CB-A62D2BBE19EB}">
      <dgm:prSet phldrT="[Текст]" custT="1"/>
      <dgm:spPr/>
      <dgm:t>
        <a:bodyPr/>
        <a:lstStyle/>
        <a:p>
          <a:pPr algn="l"/>
          <a:r>
            <a:rPr lang="ru-RU" sz="2800" b="0" dirty="0" smtClean="0"/>
            <a:t>2. Пример</a:t>
          </a:r>
          <a:endParaRPr lang="ru-RU" sz="2800" b="0" dirty="0"/>
        </a:p>
      </dgm:t>
    </dgm:pt>
    <dgm:pt modelId="{8A7AEB99-378C-40DD-BDE7-A9918F74D98D}" type="parTrans" cxnId="{049AA521-284B-4A75-AFEB-1C0C9140925B}">
      <dgm:prSet/>
      <dgm:spPr/>
      <dgm:t>
        <a:bodyPr/>
        <a:lstStyle/>
        <a:p>
          <a:endParaRPr lang="ru-RU"/>
        </a:p>
      </dgm:t>
    </dgm:pt>
    <dgm:pt modelId="{997CE50C-C9E1-4CFB-829D-8C9F40ACCE57}" type="sibTrans" cxnId="{049AA521-284B-4A75-AFEB-1C0C9140925B}">
      <dgm:prSet/>
      <dgm:spPr/>
      <dgm:t>
        <a:bodyPr/>
        <a:lstStyle/>
        <a:p>
          <a:endParaRPr lang="ru-RU"/>
        </a:p>
      </dgm:t>
    </dgm:pt>
    <dgm:pt modelId="{2A88C77A-98BC-4705-BA7D-A2064AE8AB2B}">
      <dgm:prSet/>
      <dgm:spPr/>
      <dgm:t>
        <a:bodyPr/>
        <a:lstStyle/>
        <a:p>
          <a:endParaRPr lang="ru-RU"/>
        </a:p>
      </dgm:t>
    </dgm:pt>
    <dgm:pt modelId="{91920BC5-4E5A-46EE-A9C5-25D76090E708}" type="parTrans" cxnId="{AFF96427-5DEE-4702-B434-CB87DC4DEA88}">
      <dgm:prSet/>
      <dgm:spPr/>
      <dgm:t>
        <a:bodyPr/>
        <a:lstStyle/>
        <a:p>
          <a:endParaRPr lang="ru-RU"/>
        </a:p>
      </dgm:t>
    </dgm:pt>
    <dgm:pt modelId="{1428C4BA-E26E-4E93-B597-84C3C65C029A}" type="sibTrans" cxnId="{AFF96427-5DEE-4702-B434-CB87DC4DEA88}">
      <dgm:prSet/>
      <dgm:spPr/>
      <dgm:t>
        <a:bodyPr/>
        <a:lstStyle/>
        <a:p>
          <a:endParaRPr lang="ru-RU"/>
        </a:p>
      </dgm:t>
    </dgm:pt>
    <dgm:pt modelId="{EBEAA142-F707-4EF6-8EC4-143CB22BB92A}">
      <dgm:prSet custT="1"/>
      <dgm:spPr/>
      <dgm:t>
        <a:bodyPr/>
        <a:lstStyle/>
        <a:p>
          <a:pPr algn="l"/>
          <a:r>
            <a:rPr lang="ru-RU" sz="2800" dirty="0" smtClean="0"/>
            <a:t>3. Решение</a:t>
          </a:r>
          <a:endParaRPr lang="ru-RU" sz="2800" dirty="0"/>
        </a:p>
      </dgm:t>
    </dgm:pt>
    <dgm:pt modelId="{78618F74-FA23-452F-8198-BD40841A61B8}" type="parTrans" cxnId="{4042B759-B2AC-4470-9800-B54271DEFF98}">
      <dgm:prSet/>
      <dgm:spPr/>
      <dgm:t>
        <a:bodyPr/>
        <a:lstStyle/>
        <a:p>
          <a:endParaRPr lang="ru-RU"/>
        </a:p>
      </dgm:t>
    </dgm:pt>
    <dgm:pt modelId="{CE49CAA0-6449-484C-94BF-C9CF53AE1A8D}" type="sibTrans" cxnId="{4042B759-B2AC-4470-9800-B54271DEFF98}">
      <dgm:prSet/>
      <dgm:spPr/>
      <dgm:t>
        <a:bodyPr/>
        <a:lstStyle/>
        <a:p>
          <a:endParaRPr lang="ru-RU"/>
        </a:p>
      </dgm:t>
    </dgm:pt>
    <dgm:pt modelId="{5F6F146D-D7F7-4948-8BF2-9842CFE172CF}" type="pres">
      <dgm:prSet presAssocID="{E37E1F8C-F7B7-4338-8723-297A93C34AD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EFFEDA-4180-4BAA-B4C6-AB42D47D512E}" type="pres">
      <dgm:prSet presAssocID="{3BBE6232-D655-4175-9C7D-84089E2A10F6}" presName="circle1" presStyleLbl="node1" presStyleIdx="0" presStyleCnt="3"/>
      <dgm:spPr/>
      <dgm:t>
        <a:bodyPr/>
        <a:lstStyle/>
        <a:p>
          <a:endParaRPr lang="ru-RU"/>
        </a:p>
      </dgm:t>
    </dgm:pt>
    <dgm:pt modelId="{831C312C-4D33-4520-B9FF-CE2E95378FF6}" type="pres">
      <dgm:prSet presAssocID="{3BBE6232-D655-4175-9C7D-84089E2A10F6}" presName="space" presStyleCnt="0"/>
      <dgm:spPr/>
      <dgm:t>
        <a:bodyPr/>
        <a:lstStyle/>
        <a:p>
          <a:endParaRPr lang="ru-RU"/>
        </a:p>
      </dgm:t>
    </dgm:pt>
    <dgm:pt modelId="{B9C2679D-CA01-4B40-9C99-66110B24293E}" type="pres">
      <dgm:prSet presAssocID="{3BBE6232-D655-4175-9C7D-84089E2A10F6}" presName="rect1" presStyleLbl="alignAcc1" presStyleIdx="0" presStyleCnt="3" custLinFactNeighborX="1622" custLinFactNeighborY="2041"/>
      <dgm:spPr/>
      <dgm:t>
        <a:bodyPr/>
        <a:lstStyle/>
        <a:p>
          <a:endParaRPr lang="ru-RU"/>
        </a:p>
      </dgm:t>
    </dgm:pt>
    <dgm:pt modelId="{FFECBB4D-3304-43E4-89D8-11E03278A605}" type="pres">
      <dgm:prSet presAssocID="{81743ADE-2AC5-412F-A0CB-A62D2BBE19EB}" presName="vertSpace2" presStyleLbl="node1" presStyleIdx="0" presStyleCnt="3"/>
      <dgm:spPr/>
      <dgm:t>
        <a:bodyPr/>
        <a:lstStyle/>
        <a:p>
          <a:endParaRPr lang="ru-RU"/>
        </a:p>
      </dgm:t>
    </dgm:pt>
    <dgm:pt modelId="{7DAA6D79-0B04-415E-9C61-6F7D2E1C9AC4}" type="pres">
      <dgm:prSet presAssocID="{81743ADE-2AC5-412F-A0CB-A62D2BBE19EB}" presName="circle2" presStyleLbl="node1" presStyleIdx="1" presStyleCnt="3"/>
      <dgm:spPr/>
      <dgm:t>
        <a:bodyPr/>
        <a:lstStyle/>
        <a:p>
          <a:endParaRPr lang="ru-RU"/>
        </a:p>
      </dgm:t>
    </dgm:pt>
    <dgm:pt modelId="{9E96DEB1-69BF-477D-A6FE-835FA6E50520}" type="pres">
      <dgm:prSet presAssocID="{81743ADE-2AC5-412F-A0CB-A62D2BBE19EB}" presName="rect2" presStyleLbl="alignAcc1" presStyleIdx="1" presStyleCnt="3"/>
      <dgm:spPr/>
      <dgm:t>
        <a:bodyPr/>
        <a:lstStyle/>
        <a:p>
          <a:endParaRPr lang="ru-RU"/>
        </a:p>
      </dgm:t>
    </dgm:pt>
    <dgm:pt modelId="{0B412DF2-3249-4E59-868A-842519AD3899}" type="pres">
      <dgm:prSet presAssocID="{EBEAA142-F707-4EF6-8EC4-143CB22BB92A}" presName="vertSpace3" presStyleLbl="node1" presStyleIdx="1" presStyleCnt="3"/>
      <dgm:spPr/>
      <dgm:t>
        <a:bodyPr/>
        <a:lstStyle/>
        <a:p>
          <a:endParaRPr lang="ru-RU"/>
        </a:p>
      </dgm:t>
    </dgm:pt>
    <dgm:pt modelId="{E3186EF4-E4FB-4794-ABA5-96B3AF9B66AF}" type="pres">
      <dgm:prSet presAssocID="{EBEAA142-F707-4EF6-8EC4-143CB22BB92A}" presName="circle3" presStyleLbl="node1" presStyleIdx="2" presStyleCnt="3"/>
      <dgm:spPr/>
      <dgm:t>
        <a:bodyPr/>
        <a:lstStyle/>
        <a:p>
          <a:endParaRPr lang="ru-RU"/>
        </a:p>
      </dgm:t>
    </dgm:pt>
    <dgm:pt modelId="{146D11AC-3377-4FEA-B08F-4746A53347E2}" type="pres">
      <dgm:prSet presAssocID="{EBEAA142-F707-4EF6-8EC4-143CB22BB92A}" presName="rect3" presStyleLbl="alignAcc1" presStyleIdx="2" presStyleCnt="3"/>
      <dgm:spPr/>
      <dgm:t>
        <a:bodyPr/>
        <a:lstStyle/>
        <a:p>
          <a:endParaRPr lang="ru-RU"/>
        </a:p>
      </dgm:t>
    </dgm:pt>
    <dgm:pt modelId="{F7FEEEDF-3E1F-4C81-A448-2B18BBD6A6D9}" type="pres">
      <dgm:prSet presAssocID="{3BBE6232-D655-4175-9C7D-84089E2A10F6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4BEA2F-B64E-4307-ABF6-92924A7A78CA}" type="pres">
      <dgm:prSet presAssocID="{3BBE6232-D655-4175-9C7D-84089E2A10F6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66FD48-6664-4810-AC39-0EF1164EE600}" type="pres">
      <dgm:prSet presAssocID="{81743ADE-2AC5-412F-A0CB-A62D2BBE19EB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AF923A-B506-4CF2-A9CF-34C8EDA53EF0}" type="pres">
      <dgm:prSet presAssocID="{81743ADE-2AC5-412F-A0CB-A62D2BBE19EB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EDA99E-C39D-4475-9C92-F55E4CCBCDC1}" type="pres">
      <dgm:prSet presAssocID="{EBEAA142-F707-4EF6-8EC4-143CB22BB92A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80EA7A-020F-4AA3-B3C9-CE92C089CE7A}" type="pres">
      <dgm:prSet presAssocID="{EBEAA142-F707-4EF6-8EC4-143CB22BB92A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E9152F-49DE-4E3C-8EB5-EE83511EC46F}" type="presOf" srcId="{2A88C77A-98BC-4705-BA7D-A2064AE8AB2B}" destId="{83AF923A-B506-4CF2-A9CF-34C8EDA53EF0}" srcOrd="0" destOrd="0" presId="urn:microsoft.com/office/officeart/2005/8/layout/target3"/>
    <dgm:cxn modelId="{E0049BE5-E534-476A-A86D-1707E80B84B9}" type="presOf" srcId="{3BBE6232-D655-4175-9C7D-84089E2A10F6}" destId="{F7FEEEDF-3E1F-4C81-A448-2B18BBD6A6D9}" srcOrd="1" destOrd="0" presId="urn:microsoft.com/office/officeart/2005/8/layout/target3"/>
    <dgm:cxn modelId="{4042B759-B2AC-4470-9800-B54271DEFF98}" srcId="{E37E1F8C-F7B7-4338-8723-297A93C34AD7}" destId="{EBEAA142-F707-4EF6-8EC4-143CB22BB92A}" srcOrd="2" destOrd="0" parTransId="{78618F74-FA23-452F-8198-BD40841A61B8}" sibTransId="{CE49CAA0-6449-484C-94BF-C9CF53AE1A8D}"/>
    <dgm:cxn modelId="{08083ED1-5B99-482B-AC4F-9B3785562EEC}" type="presOf" srcId="{81743ADE-2AC5-412F-A0CB-A62D2BBE19EB}" destId="{9E96DEB1-69BF-477D-A6FE-835FA6E50520}" srcOrd="0" destOrd="0" presId="urn:microsoft.com/office/officeart/2005/8/layout/target3"/>
    <dgm:cxn modelId="{B1D9F631-2C24-4169-A212-E5A67D11B58D}" type="presOf" srcId="{E37E1F8C-F7B7-4338-8723-297A93C34AD7}" destId="{5F6F146D-D7F7-4948-8BF2-9842CFE172CF}" srcOrd="0" destOrd="0" presId="urn:microsoft.com/office/officeart/2005/8/layout/target3"/>
    <dgm:cxn modelId="{AFF96427-5DEE-4702-B434-CB87DC4DEA88}" srcId="{81743ADE-2AC5-412F-A0CB-A62D2BBE19EB}" destId="{2A88C77A-98BC-4705-BA7D-A2064AE8AB2B}" srcOrd="0" destOrd="0" parTransId="{91920BC5-4E5A-46EE-A9C5-25D76090E708}" sibTransId="{1428C4BA-E26E-4E93-B597-84C3C65C029A}"/>
    <dgm:cxn modelId="{DAB94D26-68DC-4FC2-87D0-DAB463686C3C}" type="presOf" srcId="{EBEAA142-F707-4EF6-8EC4-143CB22BB92A}" destId="{146D11AC-3377-4FEA-B08F-4746A53347E2}" srcOrd="0" destOrd="0" presId="urn:microsoft.com/office/officeart/2005/8/layout/target3"/>
    <dgm:cxn modelId="{282B7AEF-3E14-4E1F-8D6D-6A9B3FF1A499}" type="presOf" srcId="{EBEAA142-F707-4EF6-8EC4-143CB22BB92A}" destId="{17EDA99E-C39D-4475-9C92-F55E4CCBCDC1}" srcOrd="1" destOrd="0" presId="urn:microsoft.com/office/officeart/2005/8/layout/target3"/>
    <dgm:cxn modelId="{049AA521-284B-4A75-AFEB-1C0C9140925B}" srcId="{E37E1F8C-F7B7-4338-8723-297A93C34AD7}" destId="{81743ADE-2AC5-412F-A0CB-A62D2BBE19EB}" srcOrd="1" destOrd="0" parTransId="{8A7AEB99-378C-40DD-BDE7-A9918F74D98D}" sibTransId="{997CE50C-C9E1-4CFB-829D-8C9F40ACCE57}"/>
    <dgm:cxn modelId="{D2C1BF6E-06CC-4F22-AA89-C42BE3D8CC6E}" type="presOf" srcId="{3BBE6232-D655-4175-9C7D-84089E2A10F6}" destId="{B9C2679D-CA01-4B40-9C99-66110B24293E}" srcOrd="0" destOrd="0" presId="urn:microsoft.com/office/officeart/2005/8/layout/target3"/>
    <dgm:cxn modelId="{E00D6E3D-4948-4B51-A875-E7A0DEB8CC33}" srcId="{E37E1F8C-F7B7-4338-8723-297A93C34AD7}" destId="{3BBE6232-D655-4175-9C7D-84089E2A10F6}" srcOrd="0" destOrd="0" parTransId="{BD85AA79-8930-477A-93D9-22E30844E507}" sibTransId="{083E35E9-5ADC-4BED-8875-6D328E0FBFC0}"/>
    <dgm:cxn modelId="{5C8D52E0-98D5-4A02-B357-FF533728DB0C}" type="presOf" srcId="{81743ADE-2AC5-412F-A0CB-A62D2BBE19EB}" destId="{4566FD48-6664-4810-AC39-0EF1164EE600}" srcOrd="1" destOrd="0" presId="urn:microsoft.com/office/officeart/2005/8/layout/target3"/>
    <dgm:cxn modelId="{043E2600-CE6E-4923-A055-3F1FDE74E397}" type="presParOf" srcId="{5F6F146D-D7F7-4948-8BF2-9842CFE172CF}" destId="{34EFFEDA-4180-4BAA-B4C6-AB42D47D512E}" srcOrd="0" destOrd="0" presId="urn:microsoft.com/office/officeart/2005/8/layout/target3"/>
    <dgm:cxn modelId="{0D350091-9B33-477B-AB9E-43C12B9255F7}" type="presParOf" srcId="{5F6F146D-D7F7-4948-8BF2-9842CFE172CF}" destId="{831C312C-4D33-4520-B9FF-CE2E95378FF6}" srcOrd="1" destOrd="0" presId="urn:microsoft.com/office/officeart/2005/8/layout/target3"/>
    <dgm:cxn modelId="{F76F0CCB-EE5A-43D3-8E85-E6FF638CA56E}" type="presParOf" srcId="{5F6F146D-D7F7-4948-8BF2-9842CFE172CF}" destId="{B9C2679D-CA01-4B40-9C99-66110B24293E}" srcOrd="2" destOrd="0" presId="urn:microsoft.com/office/officeart/2005/8/layout/target3"/>
    <dgm:cxn modelId="{87800A97-1BFD-4A78-89F5-2CC830E8D824}" type="presParOf" srcId="{5F6F146D-D7F7-4948-8BF2-9842CFE172CF}" destId="{FFECBB4D-3304-43E4-89D8-11E03278A605}" srcOrd="3" destOrd="0" presId="urn:microsoft.com/office/officeart/2005/8/layout/target3"/>
    <dgm:cxn modelId="{FF7E2133-8077-40A4-826D-4B67D06D48AF}" type="presParOf" srcId="{5F6F146D-D7F7-4948-8BF2-9842CFE172CF}" destId="{7DAA6D79-0B04-415E-9C61-6F7D2E1C9AC4}" srcOrd="4" destOrd="0" presId="urn:microsoft.com/office/officeart/2005/8/layout/target3"/>
    <dgm:cxn modelId="{8302083B-E5CB-424B-A4EC-DA501670BA92}" type="presParOf" srcId="{5F6F146D-D7F7-4948-8BF2-9842CFE172CF}" destId="{9E96DEB1-69BF-477D-A6FE-835FA6E50520}" srcOrd="5" destOrd="0" presId="urn:microsoft.com/office/officeart/2005/8/layout/target3"/>
    <dgm:cxn modelId="{3154CB02-696E-4BED-80E6-CDFBD3CB8AE3}" type="presParOf" srcId="{5F6F146D-D7F7-4948-8BF2-9842CFE172CF}" destId="{0B412DF2-3249-4E59-868A-842519AD3899}" srcOrd="6" destOrd="0" presId="urn:microsoft.com/office/officeart/2005/8/layout/target3"/>
    <dgm:cxn modelId="{4D14EC78-A1A6-4869-A7DF-B2F764471F5B}" type="presParOf" srcId="{5F6F146D-D7F7-4948-8BF2-9842CFE172CF}" destId="{E3186EF4-E4FB-4794-ABA5-96B3AF9B66AF}" srcOrd="7" destOrd="0" presId="urn:microsoft.com/office/officeart/2005/8/layout/target3"/>
    <dgm:cxn modelId="{B7E39C3A-3971-4D4E-8FEF-C0E91B31BB70}" type="presParOf" srcId="{5F6F146D-D7F7-4948-8BF2-9842CFE172CF}" destId="{146D11AC-3377-4FEA-B08F-4746A53347E2}" srcOrd="8" destOrd="0" presId="urn:microsoft.com/office/officeart/2005/8/layout/target3"/>
    <dgm:cxn modelId="{506C79BA-5B65-40C4-988D-8B4BEF4FD313}" type="presParOf" srcId="{5F6F146D-D7F7-4948-8BF2-9842CFE172CF}" destId="{F7FEEEDF-3E1F-4C81-A448-2B18BBD6A6D9}" srcOrd="9" destOrd="0" presId="urn:microsoft.com/office/officeart/2005/8/layout/target3"/>
    <dgm:cxn modelId="{BD8941C7-D737-420F-AD5A-045AA42F309D}" type="presParOf" srcId="{5F6F146D-D7F7-4948-8BF2-9842CFE172CF}" destId="{DD4BEA2F-B64E-4307-ABF6-92924A7A78CA}" srcOrd="10" destOrd="0" presId="urn:microsoft.com/office/officeart/2005/8/layout/target3"/>
    <dgm:cxn modelId="{237ED27F-7266-469A-8AFE-BAE693BC4FA0}" type="presParOf" srcId="{5F6F146D-D7F7-4948-8BF2-9842CFE172CF}" destId="{4566FD48-6664-4810-AC39-0EF1164EE600}" srcOrd="11" destOrd="0" presId="urn:microsoft.com/office/officeart/2005/8/layout/target3"/>
    <dgm:cxn modelId="{31A04334-C830-425B-8449-F884FAD7BA92}" type="presParOf" srcId="{5F6F146D-D7F7-4948-8BF2-9842CFE172CF}" destId="{83AF923A-B506-4CF2-A9CF-34C8EDA53EF0}" srcOrd="12" destOrd="0" presId="urn:microsoft.com/office/officeart/2005/8/layout/target3"/>
    <dgm:cxn modelId="{2A08C5CE-1D8A-4FF9-B79B-60540D158AAF}" type="presParOf" srcId="{5F6F146D-D7F7-4948-8BF2-9842CFE172CF}" destId="{17EDA99E-C39D-4475-9C92-F55E4CCBCDC1}" srcOrd="13" destOrd="0" presId="urn:microsoft.com/office/officeart/2005/8/layout/target3"/>
    <dgm:cxn modelId="{B618E30B-2DCC-4C3F-AD47-DD16E87BADD1}" type="presParOf" srcId="{5F6F146D-D7F7-4948-8BF2-9842CFE172CF}" destId="{D680EA7A-020F-4AA3-B3C9-CE92C089CE7A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7E1F8C-F7B7-4338-8723-297A93C34AD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BE6232-D655-4175-9C7D-84089E2A10F6}">
      <dgm:prSet phldrT="[Текст]" custT="1"/>
      <dgm:spPr/>
      <dgm:t>
        <a:bodyPr/>
        <a:lstStyle/>
        <a:p>
          <a:pPr algn="l"/>
          <a:r>
            <a:rPr lang="ru-RU" sz="1800" b="0" dirty="0" smtClean="0">
              <a:latin typeface="Arial Narrow" panose="020B0606020202030204" pitchFamily="34" charset="0"/>
            </a:rPr>
            <a:t>1. Письмо Минфина России от 09.01.2013 N 07-02-18/01: «…Дебиторская задолженность  по уплаченным авансам отражается  </a:t>
          </a:r>
          <a:r>
            <a:rPr lang="ru-RU" sz="1800" b="1" dirty="0" smtClean="0">
              <a:solidFill>
                <a:srgbClr val="0070C0"/>
              </a:solidFill>
              <a:latin typeface="Arial Narrow" panose="020B0606020202030204" pitchFamily="34" charset="0"/>
            </a:rPr>
            <a:t>в бухгалтерском балансе в оценке за минусом суммы НДС, подлежащей вычету (принятой к вычету) </a:t>
          </a:r>
          <a:r>
            <a:rPr lang="ru-RU" sz="1800" b="0" dirty="0" smtClean="0">
              <a:latin typeface="Arial Narrow" panose="020B0606020202030204" pitchFamily="34" charset="0"/>
            </a:rPr>
            <a:t>в соответствии с налоговым законодательством».</a:t>
          </a:r>
          <a:endParaRPr lang="ru-RU" sz="1800" dirty="0"/>
        </a:p>
      </dgm:t>
    </dgm:pt>
    <dgm:pt modelId="{BD85AA79-8930-477A-93D9-22E30844E507}" type="parTrans" cxnId="{E00D6E3D-4948-4B51-A875-E7A0DEB8CC33}">
      <dgm:prSet/>
      <dgm:spPr/>
      <dgm:t>
        <a:bodyPr/>
        <a:lstStyle/>
        <a:p>
          <a:endParaRPr lang="ru-RU"/>
        </a:p>
      </dgm:t>
    </dgm:pt>
    <dgm:pt modelId="{083E35E9-5ADC-4BED-8875-6D328E0FBFC0}" type="sibTrans" cxnId="{E00D6E3D-4948-4B51-A875-E7A0DEB8CC33}">
      <dgm:prSet/>
      <dgm:spPr/>
      <dgm:t>
        <a:bodyPr/>
        <a:lstStyle/>
        <a:p>
          <a:endParaRPr lang="ru-RU"/>
        </a:p>
      </dgm:t>
    </dgm:pt>
    <dgm:pt modelId="{81743ADE-2AC5-412F-A0CB-A62D2BBE19EB}">
      <dgm:prSet phldrT="[Текст]" custT="1"/>
      <dgm:spPr/>
      <dgm:t>
        <a:bodyPr/>
        <a:lstStyle/>
        <a:p>
          <a:pPr algn="l"/>
          <a:r>
            <a:rPr lang="ru-RU" sz="1800" dirty="0" smtClean="0">
              <a:latin typeface="Arial Narrow" panose="020B0606020202030204" pitchFamily="34" charset="0"/>
            </a:rPr>
            <a:t>2. В соответствии с п. 70 Положения по ведению бухгалтерского учета и бухгалтерской отчетности в РФ, утвержденным приказом Минфина России от 29.07.1998 г. N 34н, </a:t>
          </a:r>
          <a:r>
            <a:rPr lang="ru-RU" sz="1800" b="1" dirty="0" smtClean="0">
              <a:solidFill>
                <a:srgbClr val="0070C0"/>
              </a:solidFill>
              <a:latin typeface="Arial Narrow" panose="020B0606020202030204" pitchFamily="34" charset="0"/>
            </a:rPr>
            <a:t>организация создает резервы сомнительных долгов</a:t>
          </a:r>
          <a:r>
            <a:rPr lang="ru-RU" sz="1800" dirty="0" smtClean="0">
              <a:latin typeface="Arial Narrow" panose="020B0606020202030204" pitchFamily="34" charset="0"/>
            </a:rPr>
            <a:t>. </a:t>
          </a:r>
        </a:p>
        <a:p>
          <a:pPr algn="l"/>
          <a:r>
            <a:rPr lang="ru-RU" sz="1800" dirty="0" smtClean="0">
              <a:latin typeface="Arial Narrow" panose="020B0606020202030204" pitchFamily="34" charset="0"/>
            </a:rPr>
            <a:t>Согласно пункту 35 ПБУ 4/99 «Бухгалтерская отчётность организации» </a:t>
          </a:r>
          <a:r>
            <a:rPr lang="ru-RU" sz="1800" b="1" dirty="0" smtClean="0">
              <a:solidFill>
                <a:srgbClr val="0070C0"/>
              </a:solidFill>
              <a:latin typeface="Arial Narrow" panose="020B0606020202030204" pitchFamily="34" charset="0"/>
            </a:rPr>
            <a:t>бухгалтерский баланс должен включать числовые показатели в нетто-оценке.</a:t>
          </a:r>
          <a:endParaRPr lang="ru-RU" sz="1800" b="1" dirty="0">
            <a:solidFill>
              <a:srgbClr val="0070C0"/>
            </a:solidFill>
          </a:endParaRPr>
        </a:p>
      </dgm:t>
    </dgm:pt>
    <dgm:pt modelId="{8A7AEB99-378C-40DD-BDE7-A9918F74D98D}" type="parTrans" cxnId="{049AA521-284B-4A75-AFEB-1C0C9140925B}">
      <dgm:prSet/>
      <dgm:spPr/>
      <dgm:t>
        <a:bodyPr/>
        <a:lstStyle/>
        <a:p>
          <a:endParaRPr lang="ru-RU"/>
        </a:p>
      </dgm:t>
    </dgm:pt>
    <dgm:pt modelId="{997CE50C-C9E1-4CFB-829D-8C9F40ACCE57}" type="sibTrans" cxnId="{049AA521-284B-4A75-AFEB-1C0C9140925B}">
      <dgm:prSet/>
      <dgm:spPr/>
      <dgm:t>
        <a:bodyPr/>
        <a:lstStyle/>
        <a:p>
          <a:endParaRPr lang="ru-RU"/>
        </a:p>
      </dgm:t>
    </dgm:pt>
    <dgm:pt modelId="{BED92890-32F2-4680-937B-D0874262FA2B}" type="pres">
      <dgm:prSet presAssocID="{E37E1F8C-F7B7-4338-8723-297A93C34AD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2427E2-A138-40D7-960E-3E79C2B3FA45}" type="pres">
      <dgm:prSet presAssocID="{3BBE6232-D655-4175-9C7D-84089E2A10F6}" presName="circ1" presStyleLbl="vennNode1" presStyleIdx="0" presStyleCnt="2" custScaleX="105594" custLinFactNeighborX="-6019" custLinFactNeighborY="-435"/>
      <dgm:spPr/>
      <dgm:t>
        <a:bodyPr/>
        <a:lstStyle/>
        <a:p>
          <a:endParaRPr lang="ru-RU"/>
        </a:p>
      </dgm:t>
    </dgm:pt>
    <dgm:pt modelId="{E26E7D04-15F0-48F8-A794-0B55E6B4FA45}" type="pres">
      <dgm:prSet presAssocID="{3BBE6232-D655-4175-9C7D-84089E2A10F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E2A99A-0FB9-4D94-8C1B-149C5B40700C}" type="pres">
      <dgm:prSet presAssocID="{81743ADE-2AC5-412F-A0CB-A62D2BBE19EB}" presName="circ2" presStyleLbl="vennNode1" presStyleIdx="1" presStyleCnt="2" custScaleX="105028" custLinFactNeighborX="6778" custLinFactNeighborY="-435"/>
      <dgm:spPr/>
      <dgm:t>
        <a:bodyPr/>
        <a:lstStyle/>
        <a:p>
          <a:endParaRPr lang="ru-RU"/>
        </a:p>
      </dgm:t>
    </dgm:pt>
    <dgm:pt modelId="{2396D8E8-AA98-41D3-90CB-6D3D1D577F74}" type="pres">
      <dgm:prSet presAssocID="{81743ADE-2AC5-412F-A0CB-A62D2BBE19E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CE5797-54BC-4E25-BF94-ED339B18307B}" type="presOf" srcId="{3BBE6232-D655-4175-9C7D-84089E2A10F6}" destId="{E26E7D04-15F0-48F8-A794-0B55E6B4FA45}" srcOrd="1" destOrd="0" presId="urn:microsoft.com/office/officeart/2005/8/layout/venn1"/>
    <dgm:cxn modelId="{E00D6E3D-4948-4B51-A875-E7A0DEB8CC33}" srcId="{E37E1F8C-F7B7-4338-8723-297A93C34AD7}" destId="{3BBE6232-D655-4175-9C7D-84089E2A10F6}" srcOrd="0" destOrd="0" parTransId="{BD85AA79-8930-477A-93D9-22E30844E507}" sibTransId="{083E35E9-5ADC-4BED-8875-6D328E0FBFC0}"/>
    <dgm:cxn modelId="{E26977F5-6EAD-470C-980F-1DB844C376EF}" type="presOf" srcId="{E37E1F8C-F7B7-4338-8723-297A93C34AD7}" destId="{BED92890-32F2-4680-937B-D0874262FA2B}" srcOrd="0" destOrd="0" presId="urn:microsoft.com/office/officeart/2005/8/layout/venn1"/>
    <dgm:cxn modelId="{72DC5A53-2D67-49AA-95B2-F10490F2F2D0}" type="presOf" srcId="{81743ADE-2AC5-412F-A0CB-A62D2BBE19EB}" destId="{2396D8E8-AA98-41D3-90CB-6D3D1D577F74}" srcOrd="1" destOrd="0" presId="urn:microsoft.com/office/officeart/2005/8/layout/venn1"/>
    <dgm:cxn modelId="{049AA521-284B-4A75-AFEB-1C0C9140925B}" srcId="{E37E1F8C-F7B7-4338-8723-297A93C34AD7}" destId="{81743ADE-2AC5-412F-A0CB-A62D2BBE19EB}" srcOrd="1" destOrd="0" parTransId="{8A7AEB99-378C-40DD-BDE7-A9918F74D98D}" sibTransId="{997CE50C-C9E1-4CFB-829D-8C9F40ACCE57}"/>
    <dgm:cxn modelId="{BCBE0145-9B0E-42DC-989B-32BA4DB0125C}" type="presOf" srcId="{81743ADE-2AC5-412F-A0CB-A62D2BBE19EB}" destId="{E2E2A99A-0FB9-4D94-8C1B-149C5B40700C}" srcOrd="0" destOrd="0" presId="urn:microsoft.com/office/officeart/2005/8/layout/venn1"/>
    <dgm:cxn modelId="{0CCC5395-FB51-4BF6-B9B3-AA5E7BBE5918}" type="presOf" srcId="{3BBE6232-D655-4175-9C7D-84089E2A10F6}" destId="{092427E2-A138-40D7-960E-3E79C2B3FA45}" srcOrd="0" destOrd="0" presId="urn:microsoft.com/office/officeart/2005/8/layout/venn1"/>
    <dgm:cxn modelId="{7CE81A36-4181-4BAE-9506-EB911B55B8D1}" type="presParOf" srcId="{BED92890-32F2-4680-937B-D0874262FA2B}" destId="{092427E2-A138-40D7-960E-3E79C2B3FA45}" srcOrd="0" destOrd="0" presId="urn:microsoft.com/office/officeart/2005/8/layout/venn1"/>
    <dgm:cxn modelId="{B72F78E6-7ADD-447A-88D8-92809884059D}" type="presParOf" srcId="{BED92890-32F2-4680-937B-D0874262FA2B}" destId="{E26E7D04-15F0-48F8-A794-0B55E6B4FA45}" srcOrd="1" destOrd="0" presId="urn:microsoft.com/office/officeart/2005/8/layout/venn1"/>
    <dgm:cxn modelId="{F1423600-A851-4436-9B47-FF2F48ED765B}" type="presParOf" srcId="{BED92890-32F2-4680-937B-D0874262FA2B}" destId="{E2E2A99A-0FB9-4D94-8C1B-149C5B40700C}" srcOrd="2" destOrd="0" presId="urn:microsoft.com/office/officeart/2005/8/layout/venn1"/>
    <dgm:cxn modelId="{650D891A-F6E1-4C29-89BC-BC9BC4BB0F6A}" type="presParOf" srcId="{BED92890-32F2-4680-937B-D0874262FA2B}" destId="{2396D8E8-AA98-41D3-90CB-6D3D1D577F74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7E1F8C-F7B7-4338-8723-297A93C34AD7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743ADE-2AC5-412F-A0CB-A62D2BBE19EB}">
      <dgm:prSet phldrT="[Текст]" custT="1"/>
      <dgm:spPr/>
      <dgm:t>
        <a:bodyPr/>
        <a:lstStyle/>
        <a:p>
          <a:pPr algn="ctr"/>
          <a:r>
            <a:rPr lang="ru-RU" sz="2200" dirty="0" smtClean="0">
              <a:latin typeface="+mn-lt"/>
            </a:rPr>
            <a:t>НДС, от суммы авансов выданных </a:t>
          </a:r>
        </a:p>
        <a:p>
          <a:pPr algn="ctr"/>
          <a:r>
            <a:rPr lang="ru-RU" sz="2200" b="1" dirty="0" smtClean="0">
              <a:solidFill>
                <a:srgbClr val="7030A0"/>
              </a:solidFill>
            </a:rPr>
            <a:t>(18 руб.)</a:t>
          </a:r>
          <a:endParaRPr lang="ru-RU" sz="2200" b="1" dirty="0">
            <a:solidFill>
              <a:srgbClr val="7030A0"/>
            </a:solidFill>
            <a:latin typeface="+mn-lt"/>
          </a:endParaRPr>
        </a:p>
      </dgm:t>
    </dgm:pt>
    <dgm:pt modelId="{997CE50C-C9E1-4CFB-829D-8C9F40ACCE57}" type="sibTrans" cxnId="{049AA521-284B-4A75-AFEB-1C0C9140925B}">
      <dgm:prSet/>
      <dgm:spPr/>
      <dgm:t>
        <a:bodyPr/>
        <a:lstStyle/>
        <a:p>
          <a:endParaRPr lang="ru-RU"/>
        </a:p>
      </dgm:t>
    </dgm:pt>
    <dgm:pt modelId="{8A7AEB99-378C-40DD-BDE7-A9918F74D98D}" type="parTrans" cxnId="{049AA521-284B-4A75-AFEB-1C0C9140925B}">
      <dgm:prSet/>
      <dgm:spPr/>
      <dgm:t>
        <a:bodyPr/>
        <a:lstStyle/>
        <a:p>
          <a:endParaRPr lang="ru-RU"/>
        </a:p>
      </dgm:t>
    </dgm:pt>
    <dgm:pt modelId="{3BBE6232-D655-4175-9C7D-84089E2A10F6}">
      <dgm:prSet phldrT="[Текст]" custT="1"/>
      <dgm:spPr/>
      <dgm:t>
        <a:bodyPr/>
        <a:lstStyle/>
        <a:p>
          <a:pPr algn="ctr"/>
          <a:r>
            <a:rPr lang="ru-RU" sz="2200" b="0" dirty="0" smtClean="0">
              <a:latin typeface="+mj-lt"/>
            </a:rPr>
            <a:t>Сумма авансов выданных, вкл. НДС</a:t>
          </a:r>
        </a:p>
        <a:p>
          <a:pPr algn="ctr"/>
          <a:r>
            <a:rPr lang="ru-RU" sz="2200" b="1" dirty="0" smtClean="0">
              <a:solidFill>
                <a:srgbClr val="7030A0"/>
              </a:solidFill>
              <a:latin typeface="+mj-lt"/>
            </a:rPr>
            <a:t>118 руб.</a:t>
          </a:r>
          <a:endParaRPr lang="ru-RU" sz="2200" b="1" dirty="0">
            <a:solidFill>
              <a:srgbClr val="7030A0"/>
            </a:solidFill>
            <a:latin typeface="+mj-lt"/>
          </a:endParaRPr>
        </a:p>
      </dgm:t>
    </dgm:pt>
    <dgm:pt modelId="{083E35E9-5ADC-4BED-8875-6D328E0FBFC0}" type="sibTrans" cxnId="{E00D6E3D-4948-4B51-A875-E7A0DEB8CC33}">
      <dgm:prSet/>
      <dgm:spPr/>
      <dgm:t>
        <a:bodyPr/>
        <a:lstStyle/>
        <a:p>
          <a:endParaRPr lang="ru-RU"/>
        </a:p>
      </dgm:t>
    </dgm:pt>
    <dgm:pt modelId="{BD85AA79-8930-477A-93D9-22E30844E507}" type="parTrans" cxnId="{E00D6E3D-4948-4B51-A875-E7A0DEB8CC33}">
      <dgm:prSet/>
      <dgm:spPr/>
      <dgm:t>
        <a:bodyPr/>
        <a:lstStyle/>
        <a:p>
          <a:endParaRPr lang="ru-RU"/>
        </a:p>
      </dgm:t>
    </dgm:pt>
    <dgm:pt modelId="{DC7FCF89-08AE-4772-8CF8-DE7ECC7911FF}">
      <dgm:prSet/>
      <dgm:spPr/>
      <dgm:t>
        <a:bodyPr/>
        <a:lstStyle/>
        <a:p>
          <a:r>
            <a:rPr lang="ru-RU" dirty="0" smtClean="0"/>
            <a:t>Резерв по сомнительным долгам к сумме авансов выданных, вкл. НДС </a:t>
          </a:r>
          <a:r>
            <a:rPr lang="ru-RU" b="1" dirty="0" smtClean="0">
              <a:solidFill>
                <a:srgbClr val="7030A0"/>
              </a:solidFill>
            </a:rPr>
            <a:t>(118 руб.)</a:t>
          </a:r>
          <a:endParaRPr lang="ru-RU" b="1" dirty="0">
            <a:solidFill>
              <a:srgbClr val="7030A0"/>
            </a:solidFill>
          </a:endParaRPr>
        </a:p>
      </dgm:t>
    </dgm:pt>
    <dgm:pt modelId="{82F48B04-F56D-4BB3-B5CF-EC34080C820D}" type="parTrans" cxnId="{82C054EC-47C8-4B53-8234-E786F8ABD47C}">
      <dgm:prSet/>
      <dgm:spPr/>
      <dgm:t>
        <a:bodyPr/>
        <a:lstStyle/>
        <a:p>
          <a:endParaRPr lang="ru-RU"/>
        </a:p>
      </dgm:t>
    </dgm:pt>
    <dgm:pt modelId="{F0F21499-DE86-4D75-B4C3-47B8C4F5F9AB}" type="sibTrans" cxnId="{82C054EC-47C8-4B53-8234-E786F8ABD47C}">
      <dgm:prSet/>
      <dgm:spPr/>
      <dgm:t>
        <a:bodyPr/>
        <a:lstStyle/>
        <a:p>
          <a:endParaRPr lang="ru-RU"/>
        </a:p>
      </dgm:t>
    </dgm:pt>
    <dgm:pt modelId="{918D22E5-1BCD-488A-9E1A-5BD44EC5DEC4}" type="pres">
      <dgm:prSet presAssocID="{E37E1F8C-F7B7-4338-8723-297A93C34AD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0FBF21-372B-43A4-A49B-40C4AF727179}" type="pres">
      <dgm:prSet presAssocID="{3BBE6232-D655-4175-9C7D-84089E2A10F6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062BD0-CB34-435B-A8BB-EFCF106091B0}" type="pres">
      <dgm:prSet presAssocID="{083E35E9-5ADC-4BED-8875-6D328E0FBFC0}" presName="space" presStyleCnt="0"/>
      <dgm:spPr/>
    </dgm:pt>
    <dgm:pt modelId="{F3A36CBF-344A-40EC-9E88-F77C98D7E9DC}" type="pres">
      <dgm:prSet presAssocID="{DC7FCF89-08AE-4772-8CF8-DE7ECC7911FF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0B4D26-DAAE-45BF-AE1A-44688B6DF3DB}" type="pres">
      <dgm:prSet presAssocID="{F0F21499-DE86-4D75-B4C3-47B8C4F5F9AB}" presName="space" presStyleCnt="0"/>
      <dgm:spPr/>
    </dgm:pt>
    <dgm:pt modelId="{68F5D02F-A165-43D2-9109-50528A3736F8}" type="pres">
      <dgm:prSet presAssocID="{81743ADE-2AC5-412F-A0CB-A62D2BBE19EB}" presName="Name5" presStyleLbl="vennNode1" presStyleIdx="2" presStyleCnt="3" custLinFactNeighborX="132" custLinFactNeighborY="-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9AA521-284B-4A75-AFEB-1C0C9140925B}" srcId="{E37E1F8C-F7B7-4338-8723-297A93C34AD7}" destId="{81743ADE-2AC5-412F-A0CB-A62D2BBE19EB}" srcOrd="2" destOrd="0" parTransId="{8A7AEB99-378C-40DD-BDE7-A9918F74D98D}" sibTransId="{997CE50C-C9E1-4CFB-829D-8C9F40ACCE57}"/>
    <dgm:cxn modelId="{839CA453-85C2-49AD-B7E0-7A4B532D8B1B}" type="presOf" srcId="{E37E1F8C-F7B7-4338-8723-297A93C34AD7}" destId="{918D22E5-1BCD-488A-9E1A-5BD44EC5DEC4}" srcOrd="0" destOrd="0" presId="urn:microsoft.com/office/officeart/2005/8/layout/venn3"/>
    <dgm:cxn modelId="{566586ED-77FD-4349-A122-358FAD23A24F}" type="presOf" srcId="{DC7FCF89-08AE-4772-8CF8-DE7ECC7911FF}" destId="{F3A36CBF-344A-40EC-9E88-F77C98D7E9DC}" srcOrd="0" destOrd="0" presId="urn:microsoft.com/office/officeart/2005/8/layout/venn3"/>
    <dgm:cxn modelId="{722DC1F6-7878-48F0-9BFA-C75BDA54ACB3}" type="presOf" srcId="{3BBE6232-D655-4175-9C7D-84089E2A10F6}" destId="{FB0FBF21-372B-43A4-A49B-40C4AF727179}" srcOrd="0" destOrd="0" presId="urn:microsoft.com/office/officeart/2005/8/layout/venn3"/>
    <dgm:cxn modelId="{82C054EC-47C8-4B53-8234-E786F8ABD47C}" srcId="{E37E1F8C-F7B7-4338-8723-297A93C34AD7}" destId="{DC7FCF89-08AE-4772-8CF8-DE7ECC7911FF}" srcOrd="1" destOrd="0" parTransId="{82F48B04-F56D-4BB3-B5CF-EC34080C820D}" sibTransId="{F0F21499-DE86-4D75-B4C3-47B8C4F5F9AB}"/>
    <dgm:cxn modelId="{E00D6E3D-4948-4B51-A875-E7A0DEB8CC33}" srcId="{E37E1F8C-F7B7-4338-8723-297A93C34AD7}" destId="{3BBE6232-D655-4175-9C7D-84089E2A10F6}" srcOrd="0" destOrd="0" parTransId="{BD85AA79-8930-477A-93D9-22E30844E507}" sibTransId="{083E35E9-5ADC-4BED-8875-6D328E0FBFC0}"/>
    <dgm:cxn modelId="{7DDE4A3D-B935-498F-80E1-68E5B16141B3}" type="presOf" srcId="{81743ADE-2AC5-412F-A0CB-A62D2BBE19EB}" destId="{68F5D02F-A165-43D2-9109-50528A3736F8}" srcOrd="0" destOrd="0" presId="urn:microsoft.com/office/officeart/2005/8/layout/venn3"/>
    <dgm:cxn modelId="{FA20A2CE-67E0-4A5A-96D5-47CA3AF3A0DA}" type="presParOf" srcId="{918D22E5-1BCD-488A-9E1A-5BD44EC5DEC4}" destId="{FB0FBF21-372B-43A4-A49B-40C4AF727179}" srcOrd="0" destOrd="0" presId="urn:microsoft.com/office/officeart/2005/8/layout/venn3"/>
    <dgm:cxn modelId="{7AA8DEE0-12AA-42AE-BB33-B90D451D423B}" type="presParOf" srcId="{918D22E5-1BCD-488A-9E1A-5BD44EC5DEC4}" destId="{A0062BD0-CB34-435B-A8BB-EFCF106091B0}" srcOrd="1" destOrd="0" presId="urn:microsoft.com/office/officeart/2005/8/layout/venn3"/>
    <dgm:cxn modelId="{71ADD7D7-991A-4BD2-B771-A48C689125AD}" type="presParOf" srcId="{918D22E5-1BCD-488A-9E1A-5BD44EC5DEC4}" destId="{F3A36CBF-344A-40EC-9E88-F77C98D7E9DC}" srcOrd="2" destOrd="0" presId="urn:microsoft.com/office/officeart/2005/8/layout/venn3"/>
    <dgm:cxn modelId="{93C1F2E4-D270-4251-AEB8-B49A509B8E76}" type="presParOf" srcId="{918D22E5-1BCD-488A-9E1A-5BD44EC5DEC4}" destId="{0E0B4D26-DAAE-45BF-AE1A-44688B6DF3DB}" srcOrd="3" destOrd="0" presId="urn:microsoft.com/office/officeart/2005/8/layout/venn3"/>
    <dgm:cxn modelId="{B7A6CCEF-9309-47E7-9CF1-576AE216D2CA}" type="presParOf" srcId="{918D22E5-1BCD-488A-9E1A-5BD44EC5DEC4}" destId="{68F5D02F-A165-43D2-9109-50528A3736F8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7E1F8C-F7B7-4338-8723-297A93C34AD7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743ADE-2AC5-412F-A0CB-A62D2BBE19EB}">
      <dgm:prSet phldrT="[Текст]" custT="1"/>
      <dgm:spPr/>
      <dgm:t>
        <a:bodyPr/>
        <a:lstStyle/>
        <a:p>
          <a:pPr algn="ctr"/>
          <a:r>
            <a:rPr lang="ru-RU" sz="2200" dirty="0" smtClean="0">
              <a:latin typeface="+mn-lt"/>
            </a:rPr>
            <a:t>НДС, от суммы авансов выданных </a:t>
          </a:r>
        </a:p>
        <a:p>
          <a:pPr algn="ctr"/>
          <a:r>
            <a:rPr lang="ru-RU" sz="2200" b="1" dirty="0" smtClean="0">
              <a:solidFill>
                <a:srgbClr val="7030A0"/>
              </a:solidFill>
            </a:rPr>
            <a:t>( 0 руб.)</a:t>
          </a:r>
          <a:endParaRPr lang="ru-RU" sz="2200" b="1" dirty="0">
            <a:solidFill>
              <a:srgbClr val="7030A0"/>
            </a:solidFill>
            <a:latin typeface="+mn-lt"/>
          </a:endParaRPr>
        </a:p>
      </dgm:t>
    </dgm:pt>
    <dgm:pt modelId="{997CE50C-C9E1-4CFB-829D-8C9F40ACCE57}" type="sibTrans" cxnId="{049AA521-284B-4A75-AFEB-1C0C9140925B}">
      <dgm:prSet/>
      <dgm:spPr/>
      <dgm:t>
        <a:bodyPr/>
        <a:lstStyle/>
        <a:p>
          <a:endParaRPr lang="ru-RU"/>
        </a:p>
      </dgm:t>
    </dgm:pt>
    <dgm:pt modelId="{8A7AEB99-378C-40DD-BDE7-A9918F74D98D}" type="parTrans" cxnId="{049AA521-284B-4A75-AFEB-1C0C9140925B}">
      <dgm:prSet/>
      <dgm:spPr/>
      <dgm:t>
        <a:bodyPr/>
        <a:lstStyle/>
        <a:p>
          <a:endParaRPr lang="ru-RU"/>
        </a:p>
      </dgm:t>
    </dgm:pt>
    <dgm:pt modelId="{3BBE6232-D655-4175-9C7D-84089E2A10F6}">
      <dgm:prSet phldrT="[Текст]" custT="1"/>
      <dgm:spPr/>
      <dgm:t>
        <a:bodyPr/>
        <a:lstStyle/>
        <a:p>
          <a:pPr algn="ctr"/>
          <a:r>
            <a:rPr lang="ru-RU" sz="2200" b="0" dirty="0" smtClean="0">
              <a:latin typeface="+mj-lt"/>
            </a:rPr>
            <a:t>Сумма авансов выданных, вкл. НДС</a:t>
          </a:r>
        </a:p>
        <a:p>
          <a:pPr algn="ctr"/>
          <a:r>
            <a:rPr lang="ru-RU" sz="2200" b="1" dirty="0" smtClean="0">
              <a:solidFill>
                <a:srgbClr val="7030A0"/>
              </a:solidFill>
              <a:latin typeface="+mj-lt"/>
            </a:rPr>
            <a:t>118 руб</a:t>
          </a:r>
          <a:r>
            <a:rPr lang="ru-RU" sz="2200" b="1" dirty="0" smtClean="0">
              <a:solidFill>
                <a:srgbClr val="7030A0"/>
              </a:solidFill>
              <a:latin typeface="+mj-lt"/>
            </a:rPr>
            <a:t>. / </a:t>
          </a:r>
        </a:p>
        <a:p>
          <a:pPr algn="ctr"/>
          <a:r>
            <a:rPr lang="ru-RU" sz="2200" b="1" dirty="0" smtClean="0">
              <a:solidFill>
                <a:srgbClr val="7030A0"/>
              </a:solidFill>
              <a:latin typeface="+mj-lt"/>
            </a:rPr>
            <a:t>100 руб.</a:t>
          </a:r>
          <a:endParaRPr lang="ru-RU" sz="2200" b="1" dirty="0">
            <a:solidFill>
              <a:srgbClr val="7030A0"/>
            </a:solidFill>
            <a:latin typeface="+mj-lt"/>
          </a:endParaRPr>
        </a:p>
      </dgm:t>
    </dgm:pt>
    <dgm:pt modelId="{083E35E9-5ADC-4BED-8875-6D328E0FBFC0}" type="sibTrans" cxnId="{E00D6E3D-4948-4B51-A875-E7A0DEB8CC33}">
      <dgm:prSet/>
      <dgm:spPr/>
      <dgm:t>
        <a:bodyPr/>
        <a:lstStyle/>
        <a:p>
          <a:endParaRPr lang="ru-RU"/>
        </a:p>
      </dgm:t>
    </dgm:pt>
    <dgm:pt modelId="{BD85AA79-8930-477A-93D9-22E30844E507}" type="parTrans" cxnId="{E00D6E3D-4948-4B51-A875-E7A0DEB8CC33}">
      <dgm:prSet/>
      <dgm:spPr/>
      <dgm:t>
        <a:bodyPr/>
        <a:lstStyle/>
        <a:p>
          <a:endParaRPr lang="ru-RU"/>
        </a:p>
      </dgm:t>
    </dgm:pt>
    <dgm:pt modelId="{DC7FCF89-08AE-4772-8CF8-DE7ECC7911FF}">
      <dgm:prSet/>
      <dgm:spPr/>
      <dgm:t>
        <a:bodyPr/>
        <a:lstStyle/>
        <a:p>
          <a:r>
            <a:rPr lang="ru-RU" dirty="0" smtClean="0"/>
            <a:t>Резерв по сомнительным долгам к сумме авансов выданных, вкл. НДС </a:t>
          </a:r>
          <a:endParaRPr lang="ru-RU" dirty="0" smtClean="0"/>
        </a:p>
        <a:p>
          <a:r>
            <a:rPr lang="ru-RU" b="1" dirty="0" smtClean="0">
              <a:solidFill>
                <a:srgbClr val="7030A0"/>
              </a:solidFill>
            </a:rPr>
            <a:t>(</a:t>
          </a:r>
          <a:r>
            <a:rPr lang="ru-RU" b="1" dirty="0" smtClean="0">
              <a:solidFill>
                <a:srgbClr val="7030A0"/>
              </a:solidFill>
            </a:rPr>
            <a:t>118 руб</a:t>
          </a:r>
          <a:r>
            <a:rPr lang="ru-RU" b="1" dirty="0" smtClean="0">
              <a:solidFill>
                <a:srgbClr val="7030A0"/>
              </a:solidFill>
            </a:rPr>
            <a:t>.)/</a:t>
          </a:r>
        </a:p>
        <a:p>
          <a:r>
            <a:rPr lang="ru-RU" b="1" dirty="0" smtClean="0">
              <a:solidFill>
                <a:srgbClr val="7030A0"/>
              </a:solidFill>
            </a:rPr>
            <a:t>(100 руб.)</a:t>
          </a:r>
          <a:endParaRPr lang="ru-RU" b="1" dirty="0">
            <a:solidFill>
              <a:srgbClr val="7030A0"/>
            </a:solidFill>
          </a:endParaRPr>
        </a:p>
      </dgm:t>
    </dgm:pt>
    <dgm:pt modelId="{82F48B04-F56D-4BB3-B5CF-EC34080C820D}" type="parTrans" cxnId="{82C054EC-47C8-4B53-8234-E786F8ABD47C}">
      <dgm:prSet/>
      <dgm:spPr/>
      <dgm:t>
        <a:bodyPr/>
        <a:lstStyle/>
        <a:p>
          <a:endParaRPr lang="ru-RU"/>
        </a:p>
      </dgm:t>
    </dgm:pt>
    <dgm:pt modelId="{F0F21499-DE86-4D75-B4C3-47B8C4F5F9AB}" type="sibTrans" cxnId="{82C054EC-47C8-4B53-8234-E786F8ABD47C}">
      <dgm:prSet/>
      <dgm:spPr/>
      <dgm:t>
        <a:bodyPr/>
        <a:lstStyle/>
        <a:p>
          <a:endParaRPr lang="ru-RU"/>
        </a:p>
      </dgm:t>
    </dgm:pt>
    <dgm:pt modelId="{918D22E5-1BCD-488A-9E1A-5BD44EC5DEC4}" type="pres">
      <dgm:prSet presAssocID="{E37E1F8C-F7B7-4338-8723-297A93C34AD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0FBF21-372B-43A4-A49B-40C4AF727179}" type="pres">
      <dgm:prSet presAssocID="{3BBE6232-D655-4175-9C7D-84089E2A10F6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062BD0-CB34-435B-A8BB-EFCF106091B0}" type="pres">
      <dgm:prSet presAssocID="{083E35E9-5ADC-4BED-8875-6D328E0FBFC0}" presName="space" presStyleCnt="0"/>
      <dgm:spPr/>
    </dgm:pt>
    <dgm:pt modelId="{F3A36CBF-344A-40EC-9E88-F77C98D7E9DC}" type="pres">
      <dgm:prSet presAssocID="{DC7FCF89-08AE-4772-8CF8-DE7ECC7911FF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0B4D26-DAAE-45BF-AE1A-44688B6DF3DB}" type="pres">
      <dgm:prSet presAssocID="{F0F21499-DE86-4D75-B4C3-47B8C4F5F9AB}" presName="space" presStyleCnt="0"/>
      <dgm:spPr/>
    </dgm:pt>
    <dgm:pt modelId="{68F5D02F-A165-43D2-9109-50528A3736F8}" type="pres">
      <dgm:prSet presAssocID="{81743ADE-2AC5-412F-A0CB-A62D2BBE19EB}" presName="Name5" presStyleLbl="vennNode1" presStyleIdx="2" presStyleCnt="3" custLinFactNeighborX="132" custLinFactNeighborY="-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AC65AD-2C78-4FF3-BBDA-13003BAB2CD5}" type="presOf" srcId="{3BBE6232-D655-4175-9C7D-84089E2A10F6}" destId="{FB0FBF21-372B-43A4-A49B-40C4AF727179}" srcOrd="0" destOrd="0" presId="urn:microsoft.com/office/officeart/2005/8/layout/venn3"/>
    <dgm:cxn modelId="{049AA521-284B-4A75-AFEB-1C0C9140925B}" srcId="{E37E1F8C-F7B7-4338-8723-297A93C34AD7}" destId="{81743ADE-2AC5-412F-A0CB-A62D2BBE19EB}" srcOrd="2" destOrd="0" parTransId="{8A7AEB99-378C-40DD-BDE7-A9918F74D98D}" sibTransId="{997CE50C-C9E1-4CFB-829D-8C9F40ACCE57}"/>
    <dgm:cxn modelId="{35329E53-7B88-47C1-8466-AE1D99225ABF}" type="presOf" srcId="{DC7FCF89-08AE-4772-8CF8-DE7ECC7911FF}" destId="{F3A36CBF-344A-40EC-9E88-F77C98D7E9DC}" srcOrd="0" destOrd="0" presId="urn:microsoft.com/office/officeart/2005/8/layout/venn3"/>
    <dgm:cxn modelId="{8FA179B3-7D70-4B78-B947-394A048D15A6}" type="presOf" srcId="{E37E1F8C-F7B7-4338-8723-297A93C34AD7}" destId="{918D22E5-1BCD-488A-9E1A-5BD44EC5DEC4}" srcOrd="0" destOrd="0" presId="urn:microsoft.com/office/officeart/2005/8/layout/venn3"/>
    <dgm:cxn modelId="{82C054EC-47C8-4B53-8234-E786F8ABD47C}" srcId="{E37E1F8C-F7B7-4338-8723-297A93C34AD7}" destId="{DC7FCF89-08AE-4772-8CF8-DE7ECC7911FF}" srcOrd="1" destOrd="0" parTransId="{82F48B04-F56D-4BB3-B5CF-EC34080C820D}" sibTransId="{F0F21499-DE86-4D75-B4C3-47B8C4F5F9AB}"/>
    <dgm:cxn modelId="{E00D6E3D-4948-4B51-A875-E7A0DEB8CC33}" srcId="{E37E1F8C-F7B7-4338-8723-297A93C34AD7}" destId="{3BBE6232-D655-4175-9C7D-84089E2A10F6}" srcOrd="0" destOrd="0" parTransId="{BD85AA79-8930-477A-93D9-22E30844E507}" sibTransId="{083E35E9-5ADC-4BED-8875-6D328E0FBFC0}"/>
    <dgm:cxn modelId="{CE129F6D-9366-4AB3-A51E-8044D59E872C}" type="presOf" srcId="{81743ADE-2AC5-412F-A0CB-A62D2BBE19EB}" destId="{68F5D02F-A165-43D2-9109-50528A3736F8}" srcOrd="0" destOrd="0" presId="urn:microsoft.com/office/officeart/2005/8/layout/venn3"/>
    <dgm:cxn modelId="{CDD23514-BE67-49A8-A09A-B401C6ED7B9C}" type="presParOf" srcId="{918D22E5-1BCD-488A-9E1A-5BD44EC5DEC4}" destId="{FB0FBF21-372B-43A4-A49B-40C4AF727179}" srcOrd="0" destOrd="0" presId="urn:microsoft.com/office/officeart/2005/8/layout/venn3"/>
    <dgm:cxn modelId="{DCC6FB96-02D1-43E9-9C16-0CE550592430}" type="presParOf" srcId="{918D22E5-1BCD-488A-9E1A-5BD44EC5DEC4}" destId="{A0062BD0-CB34-435B-A8BB-EFCF106091B0}" srcOrd="1" destOrd="0" presId="urn:microsoft.com/office/officeart/2005/8/layout/venn3"/>
    <dgm:cxn modelId="{2C888B35-4A35-489C-9C55-25FD90ADBC88}" type="presParOf" srcId="{918D22E5-1BCD-488A-9E1A-5BD44EC5DEC4}" destId="{F3A36CBF-344A-40EC-9E88-F77C98D7E9DC}" srcOrd="2" destOrd="0" presId="urn:microsoft.com/office/officeart/2005/8/layout/venn3"/>
    <dgm:cxn modelId="{A9C0D274-0215-4A70-B121-6C526666D984}" type="presParOf" srcId="{918D22E5-1BCD-488A-9E1A-5BD44EC5DEC4}" destId="{0E0B4D26-DAAE-45BF-AE1A-44688B6DF3DB}" srcOrd="3" destOrd="0" presId="urn:microsoft.com/office/officeart/2005/8/layout/venn3"/>
    <dgm:cxn modelId="{532AA3C8-2A9B-4140-A69B-8950916ED2B0}" type="presParOf" srcId="{918D22E5-1BCD-488A-9E1A-5BD44EC5DEC4}" destId="{68F5D02F-A165-43D2-9109-50528A3736F8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EFFEDA-4180-4BAA-B4C6-AB42D47D512E}">
      <dsp:nvSpPr>
        <dsp:cNvPr id="0" name=""/>
        <dsp:cNvSpPr/>
      </dsp:nvSpPr>
      <dsp:spPr>
        <a:xfrm>
          <a:off x="0" y="0"/>
          <a:ext cx="3528392" cy="352839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C2679D-CA01-4B40-9C99-66110B24293E}">
      <dsp:nvSpPr>
        <dsp:cNvPr id="0" name=""/>
        <dsp:cNvSpPr/>
      </dsp:nvSpPr>
      <dsp:spPr>
        <a:xfrm>
          <a:off x="1764196" y="0"/>
          <a:ext cx="6660740" cy="35283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1. Нормативные документы</a:t>
          </a:r>
          <a:endParaRPr lang="ru-RU" sz="2800" kern="1200" dirty="0"/>
        </a:p>
      </dsp:txBody>
      <dsp:txXfrm>
        <a:off x="1764196" y="0"/>
        <a:ext cx="3330370" cy="1058519"/>
      </dsp:txXfrm>
    </dsp:sp>
    <dsp:sp modelId="{7DAA6D79-0B04-415E-9C61-6F7D2E1C9AC4}">
      <dsp:nvSpPr>
        <dsp:cNvPr id="0" name=""/>
        <dsp:cNvSpPr/>
      </dsp:nvSpPr>
      <dsp:spPr>
        <a:xfrm>
          <a:off x="617469" y="1058519"/>
          <a:ext cx="2293452" cy="229345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96DEB1-69BF-477D-A6FE-835FA6E50520}">
      <dsp:nvSpPr>
        <dsp:cNvPr id="0" name=""/>
        <dsp:cNvSpPr/>
      </dsp:nvSpPr>
      <dsp:spPr>
        <a:xfrm>
          <a:off x="1764196" y="1058519"/>
          <a:ext cx="6660740" cy="22934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/>
            <a:t>2. Пример</a:t>
          </a:r>
          <a:endParaRPr lang="ru-RU" sz="2800" b="0" kern="1200" dirty="0"/>
        </a:p>
      </dsp:txBody>
      <dsp:txXfrm>
        <a:off x="1764196" y="1058519"/>
        <a:ext cx="3330370" cy="1058516"/>
      </dsp:txXfrm>
    </dsp:sp>
    <dsp:sp modelId="{E3186EF4-E4FB-4794-ABA5-96B3AF9B66AF}">
      <dsp:nvSpPr>
        <dsp:cNvPr id="0" name=""/>
        <dsp:cNvSpPr/>
      </dsp:nvSpPr>
      <dsp:spPr>
        <a:xfrm>
          <a:off x="1234937" y="2117036"/>
          <a:ext cx="1058516" cy="105851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6D11AC-3377-4FEA-B08F-4746A53347E2}">
      <dsp:nvSpPr>
        <dsp:cNvPr id="0" name=""/>
        <dsp:cNvSpPr/>
      </dsp:nvSpPr>
      <dsp:spPr>
        <a:xfrm>
          <a:off x="1764196" y="2117036"/>
          <a:ext cx="6660740" cy="10585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3. Решение</a:t>
          </a:r>
          <a:endParaRPr lang="ru-RU" sz="2800" kern="1200" dirty="0"/>
        </a:p>
      </dsp:txBody>
      <dsp:txXfrm>
        <a:off x="1764196" y="2117036"/>
        <a:ext cx="3330370" cy="1058516"/>
      </dsp:txXfrm>
    </dsp:sp>
    <dsp:sp modelId="{83AF923A-B506-4CF2-A9CF-34C8EDA53EF0}">
      <dsp:nvSpPr>
        <dsp:cNvPr id="0" name=""/>
        <dsp:cNvSpPr/>
      </dsp:nvSpPr>
      <dsp:spPr>
        <a:xfrm>
          <a:off x="5094566" y="1058519"/>
          <a:ext cx="3330370" cy="1058516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285750" lvl="1" indent="-285750" algn="l" defTabSz="2222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000" kern="1200"/>
        </a:p>
      </dsp:txBody>
      <dsp:txXfrm>
        <a:off x="5094566" y="1058519"/>
        <a:ext cx="3330370" cy="10585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427E2-A138-40D7-960E-3E79C2B3FA45}">
      <dsp:nvSpPr>
        <dsp:cNvPr id="0" name=""/>
        <dsp:cNvSpPr/>
      </dsp:nvSpPr>
      <dsp:spPr>
        <a:xfrm>
          <a:off x="0" y="432050"/>
          <a:ext cx="4937405" cy="46758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Arial Narrow" panose="020B0606020202030204" pitchFamily="34" charset="0"/>
            </a:rPr>
            <a:t>1. Письмо Минфина России от 09.01.2013 N 07-02-18/01: «…Дебиторская задолженность  по уплаченным авансам отражается  </a:t>
          </a:r>
          <a:r>
            <a:rPr lang="ru-RU" sz="1800" b="1" kern="1200" dirty="0" smtClean="0">
              <a:solidFill>
                <a:srgbClr val="0070C0"/>
              </a:solidFill>
              <a:latin typeface="Arial Narrow" panose="020B0606020202030204" pitchFamily="34" charset="0"/>
            </a:rPr>
            <a:t>в бухгалтерском балансе в оценке за минусом суммы НДС, подлежащей вычету (принятой к вычету) </a:t>
          </a:r>
          <a:r>
            <a:rPr lang="ru-RU" sz="1800" b="0" kern="1200" dirty="0" smtClean="0">
              <a:latin typeface="Arial Narrow" panose="020B0606020202030204" pitchFamily="34" charset="0"/>
            </a:rPr>
            <a:t>в соответствии с налоговым законодательством».</a:t>
          </a:r>
          <a:endParaRPr lang="ru-RU" sz="1800" kern="1200" dirty="0"/>
        </a:p>
      </dsp:txBody>
      <dsp:txXfrm>
        <a:off x="689457" y="983432"/>
        <a:ext cx="2846792" cy="3573075"/>
      </dsp:txXfrm>
    </dsp:sp>
    <dsp:sp modelId="{E2E2A99A-0FB9-4D94-8C1B-149C5B40700C}">
      <dsp:nvSpPr>
        <dsp:cNvPr id="0" name=""/>
        <dsp:cNvSpPr/>
      </dsp:nvSpPr>
      <dsp:spPr>
        <a:xfrm>
          <a:off x="3513995" y="432050"/>
          <a:ext cx="4910940" cy="46758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 Narrow" panose="020B0606020202030204" pitchFamily="34" charset="0"/>
            </a:rPr>
            <a:t>2. В соответствии с п. 70 Положения по ведению бухгалтерского учета и бухгалтерской отчетности в РФ, утвержденным приказом Минфина России от 29.07.1998 г. N 34н, </a:t>
          </a:r>
          <a:r>
            <a:rPr lang="ru-RU" sz="1800" b="1" kern="1200" dirty="0" smtClean="0">
              <a:solidFill>
                <a:srgbClr val="0070C0"/>
              </a:solidFill>
              <a:latin typeface="Arial Narrow" panose="020B0606020202030204" pitchFamily="34" charset="0"/>
            </a:rPr>
            <a:t>организация создает резервы сомнительных долгов</a:t>
          </a:r>
          <a:r>
            <a:rPr lang="ru-RU" sz="1800" kern="1200" dirty="0" smtClean="0">
              <a:latin typeface="Arial Narrow" panose="020B0606020202030204" pitchFamily="34" charset="0"/>
            </a:rPr>
            <a:t>.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 Narrow" panose="020B0606020202030204" pitchFamily="34" charset="0"/>
            </a:rPr>
            <a:t>Согласно пункту 35 ПБУ 4/99 «Бухгалтерская отчётность организации» </a:t>
          </a:r>
          <a:r>
            <a:rPr lang="ru-RU" sz="1800" b="1" kern="1200" dirty="0" smtClean="0">
              <a:solidFill>
                <a:srgbClr val="0070C0"/>
              </a:solidFill>
              <a:latin typeface="Arial Narrow" panose="020B0606020202030204" pitchFamily="34" charset="0"/>
            </a:rPr>
            <a:t>бухгалтерский баланс должен включать числовые показатели в нетто-оценке.</a:t>
          </a:r>
          <a:endParaRPr lang="ru-RU" sz="1800" b="1" kern="1200" dirty="0">
            <a:solidFill>
              <a:srgbClr val="0070C0"/>
            </a:solidFill>
          </a:endParaRPr>
        </a:p>
      </dsp:txBody>
      <dsp:txXfrm>
        <a:off x="4907640" y="983432"/>
        <a:ext cx="2831533" cy="35730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0FBF21-372B-43A4-A49B-40C4AF727179}">
      <dsp:nvSpPr>
        <dsp:cNvPr id="0" name=""/>
        <dsp:cNvSpPr/>
      </dsp:nvSpPr>
      <dsp:spPr>
        <a:xfrm>
          <a:off x="3702" y="217447"/>
          <a:ext cx="3237512" cy="32375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8171" tIns="27940" rIns="178171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>
              <a:latin typeface="+mj-lt"/>
            </a:rPr>
            <a:t>Сумма авансов выданных, вкл. НДС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7030A0"/>
              </a:solidFill>
              <a:latin typeface="+mj-lt"/>
            </a:rPr>
            <a:t>118 руб.</a:t>
          </a:r>
          <a:endParaRPr lang="ru-RU" sz="2200" b="1" kern="1200" dirty="0">
            <a:solidFill>
              <a:srgbClr val="7030A0"/>
            </a:solidFill>
            <a:latin typeface="+mj-lt"/>
          </a:endParaRPr>
        </a:p>
      </dsp:txBody>
      <dsp:txXfrm>
        <a:off x="477825" y="691570"/>
        <a:ext cx="2289266" cy="2289266"/>
      </dsp:txXfrm>
    </dsp:sp>
    <dsp:sp modelId="{F3A36CBF-344A-40EC-9E88-F77C98D7E9DC}">
      <dsp:nvSpPr>
        <dsp:cNvPr id="0" name=""/>
        <dsp:cNvSpPr/>
      </dsp:nvSpPr>
      <dsp:spPr>
        <a:xfrm>
          <a:off x="2593711" y="217447"/>
          <a:ext cx="3237512" cy="32375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8171" tIns="26670" rIns="178171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Резерв по сомнительным долгам к сумме авансов выданных, вкл. НДС </a:t>
          </a:r>
          <a:r>
            <a:rPr lang="ru-RU" sz="2100" b="1" kern="1200" dirty="0" smtClean="0">
              <a:solidFill>
                <a:srgbClr val="7030A0"/>
              </a:solidFill>
            </a:rPr>
            <a:t>(118 руб.)</a:t>
          </a:r>
          <a:endParaRPr lang="ru-RU" sz="2100" b="1" kern="1200" dirty="0">
            <a:solidFill>
              <a:srgbClr val="7030A0"/>
            </a:solidFill>
          </a:endParaRPr>
        </a:p>
      </dsp:txBody>
      <dsp:txXfrm>
        <a:off x="3067834" y="691570"/>
        <a:ext cx="2289266" cy="2289266"/>
      </dsp:txXfrm>
    </dsp:sp>
    <dsp:sp modelId="{68F5D02F-A165-43D2-9109-50528A3736F8}">
      <dsp:nvSpPr>
        <dsp:cNvPr id="0" name=""/>
        <dsp:cNvSpPr/>
      </dsp:nvSpPr>
      <dsp:spPr>
        <a:xfrm>
          <a:off x="5184576" y="198022"/>
          <a:ext cx="3237512" cy="32375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8171" tIns="27940" rIns="178171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+mn-lt"/>
            </a:rPr>
            <a:t>НДС, от суммы авансов выданных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7030A0"/>
              </a:solidFill>
            </a:rPr>
            <a:t>(18 руб.)</a:t>
          </a:r>
          <a:endParaRPr lang="ru-RU" sz="2200" b="1" kern="1200" dirty="0">
            <a:solidFill>
              <a:srgbClr val="7030A0"/>
            </a:solidFill>
            <a:latin typeface="+mn-lt"/>
          </a:endParaRPr>
        </a:p>
      </dsp:txBody>
      <dsp:txXfrm>
        <a:off x="5658699" y="672145"/>
        <a:ext cx="2289266" cy="22892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0FBF21-372B-43A4-A49B-40C4AF727179}">
      <dsp:nvSpPr>
        <dsp:cNvPr id="0" name=""/>
        <dsp:cNvSpPr/>
      </dsp:nvSpPr>
      <dsp:spPr>
        <a:xfrm>
          <a:off x="3702" y="217447"/>
          <a:ext cx="3237512" cy="32375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8171" tIns="27940" rIns="178171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>
              <a:latin typeface="+mj-lt"/>
            </a:rPr>
            <a:t>Сумма авансов выданных, вкл. НДС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7030A0"/>
              </a:solidFill>
              <a:latin typeface="+mj-lt"/>
            </a:rPr>
            <a:t>118 руб</a:t>
          </a:r>
          <a:r>
            <a:rPr lang="ru-RU" sz="2200" b="1" kern="1200" dirty="0" smtClean="0">
              <a:solidFill>
                <a:srgbClr val="7030A0"/>
              </a:solidFill>
              <a:latin typeface="+mj-lt"/>
            </a:rPr>
            <a:t>. /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7030A0"/>
              </a:solidFill>
              <a:latin typeface="+mj-lt"/>
            </a:rPr>
            <a:t>100 руб.</a:t>
          </a:r>
          <a:endParaRPr lang="ru-RU" sz="2200" b="1" kern="1200" dirty="0">
            <a:solidFill>
              <a:srgbClr val="7030A0"/>
            </a:solidFill>
            <a:latin typeface="+mj-lt"/>
          </a:endParaRPr>
        </a:p>
      </dsp:txBody>
      <dsp:txXfrm>
        <a:off x="477825" y="691570"/>
        <a:ext cx="2289266" cy="2289266"/>
      </dsp:txXfrm>
    </dsp:sp>
    <dsp:sp modelId="{F3A36CBF-344A-40EC-9E88-F77C98D7E9DC}">
      <dsp:nvSpPr>
        <dsp:cNvPr id="0" name=""/>
        <dsp:cNvSpPr/>
      </dsp:nvSpPr>
      <dsp:spPr>
        <a:xfrm>
          <a:off x="2593711" y="217447"/>
          <a:ext cx="3237512" cy="32375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8171" tIns="24130" rIns="178171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Резерв по сомнительным долгам к сумме авансов выданных, вкл. НДС </a:t>
          </a:r>
          <a:endParaRPr lang="ru-RU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7030A0"/>
              </a:solidFill>
            </a:rPr>
            <a:t>(</a:t>
          </a:r>
          <a:r>
            <a:rPr lang="ru-RU" sz="1900" b="1" kern="1200" dirty="0" smtClean="0">
              <a:solidFill>
                <a:srgbClr val="7030A0"/>
              </a:solidFill>
            </a:rPr>
            <a:t>118 руб</a:t>
          </a:r>
          <a:r>
            <a:rPr lang="ru-RU" sz="1900" b="1" kern="1200" dirty="0" smtClean="0">
              <a:solidFill>
                <a:srgbClr val="7030A0"/>
              </a:solidFill>
            </a:rPr>
            <a:t>.)/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7030A0"/>
              </a:solidFill>
            </a:rPr>
            <a:t>(100 руб.)</a:t>
          </a:r>
          <a:endParaRPr lang="ru-RU" sz="1900" b="1" kern="1200" dirty="0">
            <a:solidFill>
              <a:srgbClr val="7030A0"/>
            </a:solidFill>
          </a:endParaRPr>
        </a:p>
      </dsp:txBody>
      <dsp:txXfrm>
        <a:off x="3067834" y="691570"/>
        <a:ext cx="2289266" cy="2289266"/>
      </dsp:txXfrm>
    </dsp:sp>
    <dsp:sp modelId="{68F5D02F-A165-43D2-9109-50528A3736F8}">
      <dsp:nvSpPr>
        <dsp:cNvPr id="0" name=""/>
        <dsp:cNvSpPr/>
      </dsp:nvSpPr>
      <dsp:spPr>
        <a:xfrm>
          <a:off x="5184576" y="198022"/>
          <a:ext cx="3237512" cy="32375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8171" tIns="27940" rIns="178171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+mn-lt"/>
            </a:rPr>
            <a:t>НДС, от суммы авансов выданных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rgbClr val="7030A0"/>
              </a:solidFill>
            </a:rPr>
            <a:t>( 0 руб.)</a:t>
          </a:r>
          <a:endParaRPr lang="ru-RU" sz="2200" b="1" kern="1200" dirty="0">
            <a:solidFill>
              <a:srgbClr val="7030A0"/>
            </a:solidFill>
            <a:latin typeface="+mn-lt"/>
          </a:endParaRPr>
        </a:p>
      </dsp:txBody>
      <dsp:txXfrm>
        <a:off x="5658699" y="672145"/>
        <a:ext cx="2289266" cy="22892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8AC940-3E04-49D1-AF55-EE73648FDA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482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ele2_logo_black_600x2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5270500"/>
            <a:ext cx="2951163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18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6613" y="692150"/>
            <a:ext cx="7191375" cy="1657350"/>
          </a:xfrm>
        </p:spPr>
        <p:txBody>
          <a:bodyPr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018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5025" y="2492375"/>
            <a:ext cx="7192963" cy="24495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 i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i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i="0"/>
            </a:lvl1pPr>
          </a:lstStyle>
          <a:p>
            <a:pPr>
              <a:defRPr/>
            </a:pPr>
            <a:fld id="{72B73A83-7183-4351-86F4-56A6D3C68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0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2157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9768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1C1C1C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pic>
        <p:nvPicPr>
          <p:cNvPr id="5" name="Picture 8" descr="Tele2_logo_white_600x2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5329238"/>
            <a:ext cx="2879725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49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36613" y="692150"/>
            <a:ext cx="7191375" cy="1657350"/>
          </a:xfrm>
        </p:spPr>
        <p:txBody>
          <a:bodyPr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049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35025" y="2492375"/>
            <a:ext cx="7192963" cy="244951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6FC8D3B-904B-43D3-A099-9F8C94213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68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4B2F8-67C2-465A-B378-2DFCA78B2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51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1A653-7B31-475A-933F-6421093E5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89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03AB1-C388-457A-A40F-1FF7F8C94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12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F00BD-66C7-4566-8DC3-35339C25A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81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6DFB7-DF2F-4B56-81CC-FB20D0068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14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92279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DCB87-304B-4BCE-8CC9-A807963A9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037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6A3B4-2F30-44B7-BF53-41A88B153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836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8A962-71C3-467A-B69E-ACFBB46D5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48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D77E0-3DFE-457F-94AA-4A13D203A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378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B9218-9355-4E8D-8D1D-69CAF2FFB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62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0262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001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148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852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7919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50007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5284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ele2 grå linje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"/>
          <a:stretch>
            <a:fillRect/>
          </a:stretch>
        </p:blipFill>
        <p:spPr bwMode="auto">
          <a:xfrm>
            <a:off x="0" y="6237288"/>
            <a:ext cx="91440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0835" name="Rectangle 3"/>
          <p:cNvSpPr>
            <a:spLocks noChangeArrowheads="1"/>
          </p:cNvSpPr>
          <p:nvPr/>
        </p:nvSpPr>
        <p:spPr bwMode="auto">
          <a:xfrm>
            <a:off x="611188" y="6462713"/>
            <a:ext cx="10795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defRPr/>
            </a:pPr>
            <a:r>
              <a:rPr lang="sv-SE" sz="900" b="0" i="0">
                <a:solidFill>
                  <a:schemeClr val="bg2"/>
                </a:solidFill>
              </a:rPr>
              <a:t>2011-01-25</a:t>
            </a:r>
          </a:p>
        </p:txBody>
      </p:sp>
      <p:sp>
        <p:nvSpPr>
          <p:cNvPr id="1400836" name="Rectangle 4"/>
          <p:cNvSpPr>
            <a:spLocks noChangeArrowheads="1"/>
          </p:cNvSpPr>
          <p:nvPr/>
        </p:nvSpPr>
        <p:spPr bwMode="auto">
          <a:xfrm>
            <a:off x="188913" y="6462713"/>
            <a:ext cx="4318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defRPr/>
            </a:pPr>
            <a:endParaRPr lang="sv-SE" sz="900" b="0" i="0">
              <a:solidFill>
                <a:schemeClr val="bg2"/>
              </a:solidFill>
            </a:endParaRPr>
          </a:p>
        </p:txBody>
      </p:sp>
      <p:sp>
        <p:nvSpPr>
          <p:cNvPr id="1400837" name="Rectangle 5"/>
          <p:cNvSpPr>
            <a:spLocks noChangeArrowheads="1"/>
          </p:cNvSpPr>
          <p:nvPr/>
        </p:nvSpPr>
        <p:spPr bwMode="auto">
          <a:xfrm>
            <a:off x="611188" y="6308725"/>
            <a:ext cx="10795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defRPr/>
            </a:pPr>
            <a:endParaRPr lang="sv-SE" sz="900" b="0" i="0"/>
          </a:p>
        </p:txBody>
      </p:sp>
      <p:sp>
        <p:nvSpPr>
          <p:cNvPr id="1400838" name="Rectangle 6"/>
          <p:cNvSpPr>
            <a:spLocks noChangeArrowheads="1"/>
          </p:cNvSpPr>
          <p:nvPr/>
        </p:nvSpPr>
        <p:spPr bwMode="auto">
          <a:xfrm>
            <a:off x="1619250" y="6462713"/>
            <a:ext cx="15113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defRPr/>
            </a:pPr>
            <a:r>
              <a:rPr lang="sv-SE" sz="900" b="0" i="0">
                <a:solidFill>
                  <a:schemeClr val="bg2"/>
                </a:solidFill>
              </a:rPr>
              <a:t>Calendar 2011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FORMATS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 på bakgrundstexten</a:t>
            </a:r>
          </a:p>
          <a:p>
            <a:pPr lvl="1"/>
            <a:r>
              <a:rPr lang="en-US" smtClean="0"/>
              <a:t>Nivå två</a:t>
            </a:r>
          </a:p>
          <a:p>
            <a:pPr lvl="2"/>
            <a:r>
              <a:rPr lang="en-US" smtClean="0"/>
              <a:t>Nivå tre</a:t>
            </a:r>
          </a:p>
          <a:p>
            <a:pPr lvl="3"/>
            <a:r>
              <a:rPr lang="en-US" smtClean="0"/>
              <a:t>Nivå fyra</a:t>
            </a:r>
          </a:p>
          <a:p>
            <a:pPr lvl="4"/>
            <a:r>
              <a:rPr lang="en-US" smtClean="0"/>
              <a:t>Nivå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90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1C1C1C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FORMATS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 på bakgrundstexten</a:t>
            </a:r>
          </a:p>
          <a:p>
            <a:pPr lvl="1"/>
            <a:r>
              <a:rPr lang="en-US" smtClean="0"/>
              <a:t>Nivå två</a:t>
            </a:r>
          </a:p>
          <a:p>
            <a:pPr lvl="2"/>
            <a:r>
              <a:rPr lang="en-US" smtClean="0"/>
              <a:t>Nivå tre</a:t>
            </a:r>
          </a:p>
          <a:p>
            <a:pPr lvl="3"/>
            <a:r>
              <a:rPr lang="en-US" smtClean="0"/>
              <a:t>Nivå fyra</a:t>
            </a:r>
          </a:p>
          <a:p>
            <a:pPr lvl="4"/>
            <a:r>
              <a:rPr lang="en-US" smtClean="0"/>
              <a:t>Nivå fem</a:t>
            </a:r>
          </a:p>
        </p:txBody>
      </p:sp>
      <p:sp>
        <p:nvSpPr>
          <p:cNvPr id="14039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39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39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B0DB618-F7BA-414C-9DF4-238E959B1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6A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6A3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6A3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6A3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6A3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6A3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6A3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6A3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6A3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EF6A3"/>
        </a:buClr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EF6A3"/>
        </a:buClr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EF6A3"/>
        </a:buClr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EF6A3"/>
        </a:buClr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EF6A3"/>
        </a:buClr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EF6A3"/>
        </a:buClr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EF6A3"/>
        </a:buClr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EF6A3"/>
        </a:buClr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EF6A3"/>
        </a:buClr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208600185"/>
              </p:ext>
            </p:extLst>
          </p:nvPr>
        </p:nvGraphicFramePr>
        <p:xfrm>
          <a:off x="395536" y="2204864"/>
          <a:ext cx="8424936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61648" cy="1800200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Отражение в бухгалтерском балансе уплаченных авансов </a:t>
            </a:r>
            <a:r>
              <a:rPr lang="ru-RU" sz="2800" dirty="0" smtClean="0">
                <a:solidFill>
                  <a:srgbClr val="FF0000"/>
                </a:solidFill>
              </a:rPr>
              <a:t>без </a:t>
            </a:r>
            <a:r>
              <a:rPr lang="ru-RU" sz="2800" dirty="0">
                <a:solidFill>
                  <a:srgbClr val="FF0000"/>
                </a:solidFill>
              </a:rPr>
              <a:t>НДС и резерва по сомнительным </a:t>
            </a:r>
            <a:r>
              <a:rPr lang="ru-RU" sz="2800" dirty="0" smtClean="0">
                <a:solidFill>
                  <a:srgbClr val="FF0000"/>
                </a:solidFill>
              </a:rPr>
              <a:t>долгам</a:t>
            </a:r>
            <a:r>
              <a:rPr lang="ru-RU" sz="2800" u="sng" dirty="0">
                <a:solidFill>
                  <a:srgbClr val="FF0000"/>
                </a:solidFill>
              </a:rPr>
              <a:t/>
            </a:r>
            <a:br>
              <a:rPr lang="ru-RU" sz="2800" u="sng" dirty="0">
                <a:solidFill>
                  <a:srgbClr val="FF0000"/>
                </a:solidFill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4847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 bwMode="auto">
          <a:xfrm>
            <a:off x="2843808" y="6093296"/>
            <a:ext cx="3312368" cy="504056"/>
          </a:xfrm>
          <a:prstGeom prst="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369111424"/>
              </p:ext>
            </p:extLst>
          </p:nvPr>
        </p:nvGraphicFramePr>
        <p:xfrm>
          <a:off x="467544" y="764704"/>
          <a:ext cx="8424936" cy="5580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1. Отражение </a:t>
            </a:r>
            <a:r>
              <a:rPr lang="ru-RU" sz="2000" dirty="0">
                <a:solidFill>
                  <a:srgbClr val="FF0000"/>
                </a:solidFill>
              </a:rPr>
              <a:t>в бухгалтерском балансе уплаченных авансов </a:t>
            </a:r>
            <a:r>
              <a:rPr lang="en-US" sz="2000" dirty="0">
                <a:solidFill>
                  <a:srgbClr val="FF0000"/>
                </a:solidFill>
              </a:rPr>
              <a:t/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ru-RU" sz="2000" dirty="0">
                <a:solidFill>
                  <a:srgbClr val="FF0000"/>
                </a:solidFill>
              </a:rPr>
              <a:t>без НДС и резерва по сомнительным </a:t>
            </a:r>
            <a:r>
              <a:rPr lang="ru-RU" sz="2000" dirty="0" smtClean="0">
                <a:solidFill>
                  <a:srgbClr val="FF0000"/>
                </a:solidFill>
              </a:rPr>
              <a:t>долгам: 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u="sng" dirty="0" smtClean="0">
                <a:solidFill>
                  <a:srgbClr val="FF0000"/>
                </a:solidFill>
              </a:rPr>
              <a:t>нормативные документы</a:t>
            </a:r>
            <a:r>
              <a:rPr lang="ru-RU" sz="2000" u="sng" dirty="0">
                <a:solidFill>
                  <a:srgbClr val="FF0000"/>
                </a:solidFill>
              </a:rPr>
              <a:t/>
            </a:r>
            <a:br>
              <a:rPr lang="ru-RU" sz="2000" u="sng" dirty="0">
                <a:solidFill>
                  <a:srgbClr val="FF0000"/>
                </a:solidFill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431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 bwMode="auto">
          <a:xfrm>
            <a:off x="1538469" y="4725144"/>
            <a:ext cx="3312368" cy="504056"/>
          </a:xfrm>
          <a:prstGeom prst="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005616000"/>
              </p:ext>
            </p:extLst>
          </p:nvPr>
        </p:nvGraphicFramePr>
        <p:xfrm>
          <a:off x="467544" y="1124744"/>
          <a:ext cx="8424936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512" y="332656"/>
            <a:ext cx="8856984" cy="792088"/>
          </a:xfrm>
        </p:spPr>
        <p:txBody>
          <a:bodyPr/>
          <a:lstStyle/>
          <a:p>
            <a:pPr algn="ctr"/>
            <a:r>
              <a:rPr lang="ru-RU" sz="2000" u="sng" dirty="0" smtClean="0">
                <a:solidFill>
                  <a:srgbClr val="FF0000"/>
                </a:solidFill>
              </a:rPr>
              <a:t>2. Пример</a:t>
            </a:r>
            <a:r>
              <a:rPr lang="ru-RU" sz="2000" dirty="0" smtClean="0">
                <a:solidFill>
                  <a:srgbClr val="FF0000"/>
                </a:solidFill>
              </a:rPr>
              <a:t>: Отражение </a:t>
            </a:r>
            <a:r>
              <a:rPr lang="ru-RU" sz="2000" dirty="0">
                <a:solidFill>
                  <a:srgbClr val="FF0000"/>
                </a:solidFill>
              </a:rPr>
              <a:t>в бухгалтерском балансе </a:t>
            </a:r>
            <a:r>
              <a:rPr lang="ru-RU" sz="2000" dirty="0" smtClean="0">
                <a:solidFill>
                  <a:srgbClr val="FF0000"/>
                </a:solidFill>
              </a:rPr>
              <a:t>(стр. 1190/1230) уплаченных </a:t>
            </a:r>
            <a:r>
              <a:rPr lang="ru-RU" sz="2000" dirty="0">
                <a:solidFill>
                  <a:srgbClr val="FF0000"/>
                </a:solidFill>
              </a:rPr>
              <a:t>авансов </a:t>
            </a:r>
            <a:r>
              <a:rPr lang="ru-RU" sz="2000" u="sng" dirty="0" smtClean="0">
                <a:solidFill>
                  <a:srgbClr val="FF0000"/>
                </a:solidFill>
              </a:rPr>
              <a:t>без </a:t>
            </a:r>
            <a:r>
              <a:rPr lang="ru-RU" sz="2000" u="sng" dirty="0">
                <a:solidFill>
                  <a:srgbClr val="FF0000"/>
                </a:solidFill>
              </a:rPr>
              <a:t>НДС </a:t>
            </a:r>
            <a:r>
              <a:rPr lang="ru-RU" sz="2000" dirty="0">
                <a:solidFill>
                  <a:srgbClr val="FF0000"/>
                </a:solidFill>
              </a:rPr>
              <a:t>и </a:t>
            </a:r>
            <a:r>
              <a:rPr lang="ru-RU" sz="2000" u="sng" dirty="0">
                <a:solidFill>
                  <a:srgbClr val="FF0000"/>
                </a:solidFill>
              </a:rPr>
              <a:t>резерва по сомнительным </a:t>
            </a:r>
            <a:r>
              <a:rPr lang="ru-RU" sz="2000" u="sng" dirty="0" smtClean="0">
                <a:solidFill>
                  <a:srgbClr val="FF0000"/>
                </a:solidFill>
              </a:rPr>
              <a:t>долгам</a:t>
            </a:r>
            <a:endParaRPr lang="ru-RU" sz="2000" u="sng" dirty="0"/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79783" y="5373216"/>
            <a:ext cx="8784976" cy="576064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accent2">
                <a:lumMod val="20000"/>
                <a:lumOff val="80000"/>
              </a:schemeClr>
            </a:outerShdw>
          </a:effectLst>
        </p:spPr>
        <p:txBody>
          <a:bodyPr vert="horz" wrap="non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Сальдо дебиторской задолженности по стр. 1190/1230 = </a:t>
            </a:r>
            <a:r>
              <a:rPr kumimoji="0" lang="ru-RU" sz="22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</a:rPr>
              <a:t>(18 руб.)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79783" y="6086467"/>
            <a:ext cx="7588561" cy="576064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accent2">
                <a:lumMod val="20000"/>
                <a:lumOff val="80000"/>
              </a:schemeClr>
            </a:outerShdw>
          </a:effectLst>
        </p:spPr>
        <p:txBody>
          <a:bodyPr vert="horz" wrap="non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Сальдо НДС с авансов выданных по стр. 1260 = </a:t>
            </a:r>
            <a:r>
              <a:rPr kumimoji="0" lang="ru-RU" sz="22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</a:rPr>
              <a:t>18 руб.</a:t>
            </a:r>
          </a:p>
        </p:txBody>
      </p:sp>
    </p:spTree>
    <p:extLst>
      <p:ext uri="{BB962C8B-B14F-4D97-AF65-F5344CB8AC3E}">
        <p14:creationId xmlns:p14="http://schemas.microsoft.com/office/powerpoint/2010/main" val="218416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 bwMode="auto">
          <a:xfrm>
            <a:off x="3203848" y="4869160"/>
            <a:ext cx="3312368" cy="504056"/>
          </a:xfrm>
          <a:prstGeom prst="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862583185"/>
              </p:ext>
            </p:extLst>
          </p:nvPr>
        </p:nvGraphicFramePr>
        <p:xfrm>
          <a:off x="467544" y="1124744"/>
          <a:ext cx="8424936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512" y="332656"/>
            <a:ext cx="8856984" cy="792088"/>
          </a:xfrm>
        </p:spPr>
        <p:txBody>
          <a:bodyPr/>
          <a:lstStyle/>
          <a:p>
            <a:pPr algn="ctr"/>
            <a:r>
              <a:rPr lang="ru-RU" sz="2000" u="sng" dirty="0" smtClean="0">
                <a:solidFill>
                  <a:srgbClr val="FF0000"/>
                </a:solidFill>
              </a:rPr>
              <a:t>3. Решение</a:t>
            </a:r>
            <a:r>
              <a:rPr lang="ru-RU" sz="2000" u="sng" dirty="0" smtClean="0">
                <a:solidFill>
                  <a:srgbClr val="FF0000"/>
                </a:solidFill>
              </a:rPr>
              <a:t>:</a:t>
            </a:r>
            <a:r>
              <a:rPr lang="ru-RU" sz="2000" dirty="0" smtClean="0">
                <a:solidFill>
                  <a:srgbClr val="FF0000"/>
                </a:solidFill>
              </a:rPr>
              <a:t> Отражение </a:t>
            </a:r>
            <a:r>
              <a:rPr lang="ru-RU" sz="2000" dirty="0">
                <a:solidFill>
                  <a:srgbClr val="FF0000"/>
                </a:solidFill>
              </a:rPr>
              <a:t>в бухгалтерском балансе </a:t>
            </a:r>
            <a:r>
              <a:rPr lang="ru-RU" sz="2000" dirty="0" smtClean="0">
                <a:solidFill>
                  <a:srgbClr val="FF0000"/>
                </a:solidFill>
              </a:rPr>
              <a:t>(стр. 1190, стр. 1230) уплаченных </a:t>
            </a:r>
            <a:r>
              <a:rPr lang="ru-RU" sz="2000" dirty="0">
                <a:solidFill>
                  <a:srgbClr val="FF0000"/>
                </a:solidFill>
              </a:rPr>
              <a:t>авансов </a:t>
            </a:r>
            <a:r>
              <a:rPr lang="ru-RU" sz="2000" dirty="0" smtClean="0">
                <a:solidFill>
                  <a:srgbClr val="FF0000"/>
                </a:solidFill>
              </a:rPr>
              <a:t>без </a:t>
            </a:r>
            <a:r>
              <a:rPr lang="ru-RU" sz="2000" b="0" i="1" strike="sngStrike" dirty="0">
                <a:solidFill>
                  <a:srgbClr val="FF0000"/>
                </a:solidFill>
              </a:rPr>
              <a:t>НДС и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u="sng" dirty="0">
                <a:solidFill>
                  <a:srgbClr val="FF0000"/>
                </a:solidFill>
              </a:rPr>
              <a:t>резерва по сомнительным </a:t>
            </a:r>
            <a:r>
              <a:rPr lang="ru-RU" sz="2000" u="sng" dirty="0" smtClean="0">
                <a:solidFill>
                  <a:srgbClr val="FF0000"/>
                </a:solidFill>
              </a:rPr>
              <a:t>долгам</a:t>
            </a:r>
            <a:endParaRPr lang="ru-RU" sz="2000" u="sng" dirty="0"/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251520" y="5517232"/>
            <a:ext cx="8784976" cy="576064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accent2">
                <a:lumMod val="20000"/>
                <a:lumOff val="80000"/>
              </a:schemeClr>
            </a:outerShdw>
          </a:effectLst>
        </p:spPr>
        <p:txBody>
          <a:bodyPr vert="horz" wrap="non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Сальдо дебиторской задолженности по стр. 1190, 1230 = </a:t>
            </a:r>
            <a:r>
              <a:rPr kumimoji="0" lang="ru-RU" sz="22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</a:rPr>
              <a:t>0 руб.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251520" y="6086467"/>
            <a:ext cx="7560840" cy="576064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accent2">
                <a:lumMod val="20000"/>
                <a:lumOff val="80000"/>
              </a:schemeClr>
            </a:outerShdw>
          </a:effectLst>
        </p:spPr>
        <p:txBody>
          <a:bodyPr vert="horz" wrap="non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Сальдо НДС с авансов выданных по стр. 1260 = </a:t>
            </a:r>
            <a:r>
              <a:rPr kumimoji="0" lang="ru-RU" sz="22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n-lt"/>
              </a:rPr>
              <a:t>0 руб.</a:t>
            </a:r>
          </a:p>
        </p:txBody>
      </p:sp>
    </p:spTree>
    <p:extLst>
      <p:ext uri="{BB962C8B-B14F-4D97-AF65-F5344CB8AC3E}">
        <p14:creationId xmlns:p14="http://schemas.microsoft.com/office/powerpoint/2010/main" val="378473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le2 Powerpointmall (Arial)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le2 Powerpointmall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le2 Powerpointmall (Arial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Arial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Arial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Arial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Arial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Arial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mall (Arial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mall (Arial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mall (Arial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mall (Arial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mall (Arial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mall (Arial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mall (Arial)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000000"/>
        </a:accent4>
        <a:accent5>
          <a:srgbClr val="FCF2AA"/>
        </a:accent5>
        <a:accent6>
          <a:srgbClr val="1E6D26"/>
        </a:accent6>
        <a:hlink>
          <a:srgbClr val="D940AE"/>
        </a:hlink>
        <a:folHlink>
          <a:srgbClr val="FBA2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Arial)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000000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Arial) 15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DADADA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Arial) 16">
        <a:dk1>
          <a:srgbClr val="808080"/>
        </a:dk1>
        <a:lt1>
          <a:srgbClr val="FFFFFF"/>
        </a:lt1>
        <a:dk2>
          <a:srgbClr val="080808"/>
        </a:dk2>
        <a:lt2>
          <a:srgbClr val="FFFFFF"/>
        </a:lt2>
        <a:accent1>
          <a:srgbClr val="FAE900"/>
        </a:accent1>
        <a:accent2>
          <a:srgbClr val="22792B"/>
        </a:accent2>
        <a:accent3>
          <a:srgbClr val="AAAAAA"/>
        </a:accent3>
        <a:accent4>
          <a:srgbClr val="DADADA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le2 Powerpointmall (Svart)">
  <a:themeElements>
    <a:clrScheme name="Tele2 Powerpointmall (Svart) 6">
      <a:dk1>
        <a:srgbClr val="808080"/>
      </a:dk1>
      <a:lt1>
        <a:srgbClr val="FFFFFF"/>
      </a:lt1>
      <a:dk2>
        <a:srgbClr val="000000"/>
      </a:dk2>
      <a:lt2>
        <a:srgbClr val="FFFFFF"/>
      </a:lt2>
      <a:accent1>
        <a:srgbClr val="890039"/>
      </a:accent1>
      <a:accent2>
        <a:srgbClr val="D00139"/>
      </a:accent2>
      <a:accent3>
        <a:srgbClr val="AAAAAA"/>
      </a:accent3>
      <a:accent4>
        <a:srgbClr val="DADADA"/>
      </a:accent4>
      <a:accent5>
        <a:srgbClr val="C4AAAE"/>
      </a:accent5>
      <a:accent6>
        <a:srgbClr val="BC0133"/>
      </a:accent6>
      <a:hlink>
        <a:srgbClr val="FBA235"/>
      </a:hlink>
      <a:folHlink>
        <a:srgbClr val="D940AE"/>
      </a:folHlink>
    </a:clrScheme>
    <a:fontScheme name="Tele2 Powerpointmall (Svart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le2 Powerpointmall (Svart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000000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Svart) 2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FAE900"/>
        </a:accent1>
        <a:accent2>
          <a:srgbClr val="22792B"/>
        </a:accent2>
        <a:accent3>
          <a:srgbClr val="FFFFFF"/>
        </a:accent3>
        <a:accent4>
          <a:srgbClr val="DADADA"/>
        </a:accent4>
        <a:accent5>
          <a:srgbClr val="FCF2AA"/>
        </a:accent5>
        <a:accent6>
          <a:srgbClr val="1E6D26"/>
        </a:accent6>
        <a:hlink>
          <a:srgbClr val="0063CE"/>
        </a:hlink>
        <a:folHlink>
          <a:srgbClr val="D94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Svart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E900"/>
        </a:accent1>
        <a:accent2>
          <a:srgbClr val="1BB549"/>
        </a:accent2>
        <a:accent3>
          <a:srgbClr val="FFFFFF"/>
        </a:accent3>
        <a:accent4>
          <a:srgbClr val="000000"/>
        </a:accent4>
        <a:accent5>
          <a:srgbClr val="FCF2AA"/>
        </a:accent5>
        <a:accent6>
          <a:srgbClr val="17A441"/>
        </a:accent6>
        <a:hlink>
          <a:srgbClr val="0063CE"/>
        </a:hlink>
        <a:folHlink>
          <a:srgbClr val="D94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Svart)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90039"/>
        </a:accent1>
        <a:accent2>
          <a:srgbClr val="D00139"/>
        </a:accent2>
        <a:accent3>
          <a:srgbClr val="FFFFFF"/>
        </a:accent3>
        <a:accent4>
          <a:srgbClr val="000000"/>
        </a:accent4>
        <a:accent5>
          <a:srgbClr val="C4AAAE"/>
        </a:accent5>
        <a:accent6>
          <a:srgbClr val="BC0133"/>
        </a:accent6>
        <a:hlink>
          <a:srgbClr val="FBA235"/>
        </a:hlink>
        <a:folHlink>
          <a:srgbClr val="D94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Svart) 5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890039"/>
        </a:accent1>
        <a:accent2>
          <a:srgbClr val="D00139"/>
        </a:accent2>
        <a:accent3>
          <a:srgbClr val="FFFFFF"/>
        </a:accent3>
        <a:accent4>
          <a:srgbClr val="DADADA"/>
        </a:accent4>
        <a:accent5>
          <a:srgbClr val="C4AAAE"/>
        </a:accent5>
        <a:accent6>
          <a:srgbClr val="BC0133"/>
        </a:accent6>
        <a:hlink>
          <a:srgbClr val="FBA235"/>
        </a:hlink>
        <a:folHlink>
          <a:srgbClr val="D940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Svart) 6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890039"/>
        </a:accent1>
        <a:accent2>
          <a:srgbClr val="D00139"/>
        </a:accent2>
        <a:accent3>
          <a:srgbClr val="AAAAAA"/>
        </a:accent3>
        <a:accent4>
          <a:srgbClr val="DADADA"/>
        </a:accent4>
        <a:accent5>
          <a:srgbClr val="C4AAAE"/>
        </a:accent5>
        <a:accent6>
          <a:srgbClr val="BC0133"/>
        </a:accent6>
        <a:hlink>
          <a:srgbClr val="FBA235"/>
        </a:hlink>
        <a:folHlink>
          <a:srgbClr val="D940A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2 Powerpointmall (Svart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E900"/>
        </a:accent1>
        <a:accent2>
          <a:srgbClr val="F06900"/>
        </a:accent2>
        <a:accent3>
          <a:srgbClr val="FFFFFF"/>
        </a:accent3>
        <a:accent4>
          <a:srgbClr val="000000"/>
        </a:accent4>
        <a:accent5>
          <a:srgbClr val="FCF2AA"/>
        </a:accent5>
        <a:accent6>
          <a:srgbClr val="D95E00"/>
        </a:accent6>
        <a:hlink>
          <a:srgbClr val="D31E0C"/>
        </a:hlink>
        <a:folHlink>
          <a:srgbClr val="18A8E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Svart)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E900"/>
        </a:accent1>
        <a:accent2>
          <a:srgbClr val="FBA235"/>
        </a:accent2>
        <a:accent3>
          <a:srgbClr val="FFFFFF"/>
        </a:accent3>
        <a:accent4>
          <a:srgbClr val="000000"/>
        </a:accent4>
        <a:accent5>
          <a:srgbClr val="FCF2AA"/>
        </a:accent5>
        <a:accent6>
          <a:srgbClr val="E3922F"/>
        </a:accent6>
        <a:hlink>
          <a:srgbClr val="D00139"/>
        </a:hlink>
        <a:folHlink>
          <a:srgbClr val="8900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2 Powerpointmall (Svart)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AE900"/>
        </a:accent1>
        <a:accent2>
          <a:srgbClr val="FBA235"/>
        </a:accent2>
        <a:accent3>
          <a:srgbClr val="FFFFFF"/>
        </a:accent3>
        <a:accent4>
          <a:srgbClr val="000000"/>
        </a:accent4>
        <a:accent5>
          <a:srgbClr val="FCF2AA"/>
        </a:accent5>
        <a:accent6>
          <a:srgbClr val="E3922F"/>
        </a:accent6>
        <a:hlink>
          <a:srgbClr val="FF5A00"/>
        </a:hlink>
        <a:folHlink>
          <a:srgbClr val="8900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9415</TotalTime>
  <Words>305</Words>
  <Application>Microsoft Office PowerPoint</Application>
  <PresentationFormat>Экран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Tele2 Powerpointmall (Arial)</vt:lpstr>
      <vt:lpstr>Tele2 Powerpointmall (Svart)</vt:lpstr>
      <vt:lpstr>Отражение в бухгалтерском балансе уплаченных авансов без НДС и резерва по сомнительным долгам </vt:lpstr>
      <vt:lpstr>1. Отражение в бухгалтерском балансе уплаченных авансов  без НДС и резерва по сомнительным долгам:  нормативные документы </vt:lpstr>
      <vt:lpstr>2. Пример: Отражение в бухгалтерском балансе (стр. 1190/1230) уплаченных авансов без НДС и резерва по сомнительным долгам</vt:lpstr>
      <vt:lpstr>3. Решение: Отражение в бухгалтерском балансе (стр. 1190, стр. 1230) уплаченных авансов без НДС и резерва по сомнительным долгам</vt:lpstr>
    </vt:vector>
  </TitlesOfParts>
  <Company>TELE2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Products and VAS in Tele2 Russia</dc:title>
  <dc:creator>Pavel.Chunihin</dc:creator>
  <cp:lastModifiedBy>Mozhina Elena</cp:lastModifiedBy>
  <cp:revision>341</cp:revision>
  <cp:lastPrinted>2014-06-18T07:46:49Z</cp:lastPrinted>
  <dcterms:created xsi:type="dcterms:W3CDTF">2007-12-05T06:47:06Z</dcterms:created>
  <dcterms:modified xsi:type="dcterms:W3CDTF">2014-06-19T13:34:20Z</dcterms:modified>
</cp:coreProperties>
</file>